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xlsx" ContentType="application/vnd.openxmlformats-officedocument.spreadsheetml.sheet"/>
  <Override PartName="/ppt/charts/chart3.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21"/>
  </p:handoutMasterIdLst>
  <p:sldIdLst>
    <p:sldId id="256" r:id="rId2"/>
    <p:sldId id="257" r:id="rId3"/>
    <p:sldId id="271" r:id="rId4"/>
    <p:sldId id="272" r:id="rId5"/>
    <p:sldId id="267" r:id="rId6"/>
    <p:sldId id="258" r:id="rId7"/>
    <p:sldId id="274" r:id="rId8"/>
    <p:sldId id="265" r:id="rId9"/>
    <p:sldId id="259" r:id="rId10"/>
    <p:sldId id="260" r:id="rId11"/>
    <p:sldId id="275" r:id="rId12"/>
    <p:sldId id="261" r:id="rId13"/>
    <p:sldId id="262" r:id="rId14"/>
    <p:sldId id="276" r:id="rId15"/>
    <p:sldId id="266" r:id="rId16"/>
    <p:sldId id="263" r:id="rId17"/>
    <p:sldId id="264" r:id="rId18"/>
    <p:sldId id="268" r:id="rId19"/>
    <p:sldId id="269"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9" clrMode="bw" frameSlides="1"/>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6170" autoAdjust="0"/>
    <p:restoredTop sz="94617" autoAdjust="0"/>
  </p:normalViewPr>
  <p:slideViewPr>
    <p:cSldViewPr>
      <p:cViewPr varScale="1">
        <p:scale>
          <a:sx n="74" d="100"/>
          <a:sy n="74" d="100"/>
        </p:scale>
        <p:origin x="-102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plotArea>
      <c:layout/>
      <c:barChart>
        <c:barDir val="col"/>
        <c:grouping val="clustered"/>
        <c:ser>
          <c:idx val="0"/>
          <c:order val="0"/>
          <c:tx>
            <c:strRef>
              <c:f>Sheet1!$B$1</c:f>
              <c:strCache>
                <c:ptCount val="1"/>
                <c:pt idx="0">
                  <c:v>Male</c:v>
                </c:pt>
              </c:strCache>
            </c:strRef>
          </c:tx>
          <c:cat>
            <c:strRef>
              <c:f>Sheet1!$A$2:$A$5</c:f>
              <c:strCache>
                <c:ptCount val="4"/>
                <c:pt idx="0">
                  <c:v>Kids</c:v>
                </c:pt>
                <c:pt idx="1">
                  <c:v>Tall</c:v>
                </c:pt>
                <c:pt idx="2">
                  <c:v>Grande</c:v>
                </c:pt>
                <c:pt idx="3">
                  <c:v>Venti</c:v>
                </c:pt>
              </c:strCache>
            </c:strRef>
          </c:cat>
          <c:val>
            <c:numRef>
              <c:f>Sheet1!$B$2:$B$5</c:f>
              <c:numCache>
                <c:formatCode>General</c:formatCode>
                <c:ptCount val="4"/>
                <c:pt idx="0">
                  <c:v>1</c:v>
                </c:pt>
                <c:pt idx="1">
                  <c:v>49</c:v>
                </c:pt>
                <c:pt idx="2">
                  <c:v>36</c:v>
                </c:pt>
                <c:pt idx="3">
                  <c:v>16</c:v>
                </c:pt>
              </c:numCache>
            </c:numRef>
          </c:val>
        </c:ser>
        <c:ser>
          <c:idx val="1"/>
          <c:order val="1"/>
          <c:tx>
            <c:strRef>
              <c:f>Sheet1!$C$1</c:f>
              <c:strCache>
                <c:ptCount val="1"/>
                <c:pt idx="0">
                  <c:v>Female</c:v>
                </c:pt>
              </c:strCache>
            </c:strRef>
          </c:tx>
          <c:cat>
            <c:strRef>
              <c:f>Sheet1!$A$2:$A$5</c:f>
              <c:strCache>
                <c:ptCount val="4"/>
                <c:pt idx="0">
                  <c:v>Kids</c:v>
                </c:pt>
                <c:pt idx="1">
                  <c:v>Tall</c:v>
                </c:pt>
                <c:pt idx="2">
                  <c:v>Grande</c:v>
                </c:pt>
                <c:pt idx="3">
                  <c:v>Venti</c:v>
                </c:pt>
              </c:strCache>
            </c:strRef>
          </c:cat>
          <c:val>
            <c:numRef>
              <c:f>Sheet1!$C$2:$C$5</c:f>
              <c:numCache>
                <c:formatCode>General</c:formatCode>
                <c:ptCount val="4"/>
                <c:pt idx="0">
                  <c:v>2</c:v>
                </c:pt>
                <c:pt idx="1">
                  <c:v>34</c:v>
                </c:pt>
                <c:pt idx="2">
                  <c:v>32</c:v>
                </c:pt>
                <c:pt idx="3">
                  <c:v>23</c:v>
                </c:pt>
              </c:numCache>
            </c:numRef>
          </c:val>
        </c:ser>
        <c:axId val="90892160"/>
        <c:axId val="90893696"/>
      </c:barChart>
      <c:catAx>
        <c:axId val="90892160"/>
        <c:scaling>
          <c:orientation val="minMax"/>
        </c:scaling>
        <c:axPos val="b"/>
        <c:tickLblPos val="nextTo"/>
        <c:txPr>
          <a:bodyPr/>
          <a:lstStyle/>
          <a:p>
            <a:pPr>
              <a:defRPr b="1">
                <a:latin typeface="Times New Roman"/>
              </a:defRPr>
            </a:pPr>
            <a:endParaRPr lang="en-US"/>
          </a:p>
        </c:txPr>
        <c:crossAx val="90893696"/>
        <c:crosses val="autoZero"/>
        <c:auto val="1"/>
        <c:lblAlgn val="ctr"/>
        <c:lblOffset val="100"/>
      </c:catAx>
      <c:valAx>
        <c:axId val="90893696"/>
        <c:scaling>
          <c:orientation val="minMax"/>
        </c:scaling>
        <c:axPos val="l"/>
        <c:majorGridlines/>
        <c:numFmt formatCode="General" sourceLinked="1"/>
        <c:tickLblPos val="nextTo"/>
        <c:txPr>
          <a:bodyPr/>
          <a:lstStyle/>
          <a:p>
            <a:pPr>
              <a:defRPr b="1">
                <a:latin typeface="Times New Roman"/>
              </a:defRPr>
            </a:pPr>
            <a:endParaRPr lang="en-US"/>
          </a:p>
        </c:txPr>
        <c:crossAx val="90892160"/>
        <c:crosses val="autoZero"/>
        <c:crossBetween val="between"/>
      </c:valAx>
    </c:plotArea>
    <c:legend>
      <c:legendPos val="r"/>
      <c:layout/>
      <c:txPr>
        <a:bodyPr/>
        <a:lstStyle/>
        <a:p>
          <a:pPr>
            <a:defRPr b="1">
              <a:latin typeface="Times New Roman"/>
            </a:defRPr>
          </a:pPr>
          <a:endParaRPr lang="en-US"/>
        </a:p>
      </c:txPr>
    </c:legend>
    <c:plotVisOnly val="1"/>
  </c:chart>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plotArea>
      <c:layout/>
      <c:barChart>
        <c:barDir val="col"/>
        <c:grouping val="clustered"/>
        <c:ser>
          <c:idx val="0"/>
          <c:order val="0"/>
          <c:tx>
            <c:strRef>
              <c:f>Sheet1!$B$1</c:f>
              <c:strCache>
                <c:ptCount val="1"/>
                <c:pt idx="0">
                  <c:v>Coffee</c:v>
                </c:pt>
              </c:strCache>
            </c:strRef>
          </c:tx>
          <c:cat>
            <c:strRef>
              <c:f>Sheet1!$A$2:$A$5</c:f>
              <c:strCache>
                <c:ptCount val="4"/>
                <c:pt idx="0">
                  <c:v>Kids</c:v>
                </c:pt>
                <c:pt idx="1">
                  <c:v>Tall</c:v>
                </c:pt>
                <c:pt idx="2">
                  <c:v>Grande</c:v>
                </c:pt>
                <c:pt idx="3">
                  <c:v>Venti</c:v>
                </c:pt>
              </c:strCache>
            </c:strRef>
          </c:cat>
          <c:val>
            <c:numRef>
              <c:f>Sheet1!$B$2:$B$5</c:f>
              <c:numCache>
                <c:formatCode>General</c:formatCode>
                <c:ptCount val="4"/>
                <c:pt idx="0">
                  <c:v>1</c:v>
                </c:pt>
                <c:pt idx="1">
                  <c:v>17</c:v>
                </c:pt>
                <c:pt idx="2">
                  <c:v>22</c:v>
                </c:pt>
                <c:pt idx="3">
                  <c:v>17</c:v>
                </c:pt>
              </c:numCache>
            </c:numRef>
          </c:val>
        </c:ser>
        <c:ser>
          <c:idx val="1"/>
          <c:order val="1"/>
          <c:tx>
            <c:strRef>
              <c:f>Sheet1!$C$1</c:f>
              <c:strCache>
                <c:ptCount val="1"/>
                <c:pt idx="0">
                  <c:v>Espresso</c:v>
                </c:pt>
              </c:strCache>
            </c:strRef>
          </c:tx>
          <c:cat>
            <c:strRef>
              <c:f>Sheet1!$A$2:$A$5</c:f>
              <c:strCache>
                <c:ptCount val="4"/>
                <c:pt idx="0">
                  <c:v>Kids</c:v>
                </c:pt>
                <c:pt idx="1">
                  <c:v>Tall</c:v>
                </c:pt>
                <c:pt idx="2">
                  <c:v>Grande</c:v>
                </c:pt>
                <c:pt idx="3">
                  <c:v>Venti</c:v>
                </c:pt>
              </c:strCache>
            </c:strRef>
          </c:cat>
          <c:val>
            <c:numRef>
              <c:f>Sheet1!$C$2:$C$5</c:f>
              <c:numCache>
                <c:formatCode>General</c:formatCode>
                <c:ptCount val="4"/>
                <c:pt idx="0">
                  <c:v>2</c:v>
                </c:pt>
                <c:pt idx="1">
                  <c:v>45</c:v>
                </c:pt>
                <c:pt idx="2">
                  <c:v>26</c:v>
                </c:pt>
                <c:pt idx="3">
                  <c:v>17</c:v>
                </c:pt>
              </c:numCache>
            </c:numRef>
          </c:val>
        </c:ser>
        <c:ser>
          <c:idx val="2"/>
          <c:order val="2"/>
          <c:tx>
            <c:strRef>
              <c:f>Sheet1!$D$1</c:f>
              <c:strCache>
                <c:ptCount val="1"/>
                <c:pt idx="0">
                  <c:v>Frappacino</c:v>
                </c:pt>
              </c:strCache>
            </c:strRef>
          </c:tx>
          <c:cat>
            <c:strRef>
              <c:f>Sheet1!$A$2:$A$5</c:f>
              <c:strCache>
                <c:ptCount val="4"/>
                <c:pt idx="0">
                  <c:v>Kids</c:v>
                </c:pt>
                <c:pt idx="1">
                  <c:v>Tall</c:v>
                </c:pt>
                <c:pt idx="2">
                  <c:v>Grande</c:v>
                </c:pt>
                <c:pt idx="3">
                  <c:v>Venti</c:v>
                </c:pt>
              </c:strCache>
            </c:strRef>
          </c:cat>
          <c:val>
            <c:numRef>
              <c:f>Sheet1!$D$2:$D$5</c:f>
              <c:numCache>
                <c:formatCode>General</c:formatCode>
                <c:ptCount val="4"/>
                <c:pt idx="0">
                  <c:v>0</c:v>
                </c:pt>
                <c:pt idx="1">
                  <c:v>6</c:v>
                </c:pt>
                <c:pt idx="2">
                  <c:v>5</c:v>
                </c:pt>
                <c:pt idx="3">
                  <c:v>3</c:v>
                </c:pt>
              </c:numCache>
            </c:numRef>
          </c:val>
        </c:ser>
        <c:ser>
          <c:idx val="3"/>
          <c:order val="3"/>
          <c:tx>
            <c:strRef>
              <c:f>Sheet1!$E$1</c:f>
              <c:strCache>
                <c:ptCount val="1"/>
                <c:pt idx="0">
                  <c:v>Tea</c:v>
                </c:pt>
              </c:strCache>
            </c:strRef>
          </c:tx>
          <c:cat>
            <c:strRef>
              <c:f>Sheet1!$A$2:$A$5</c:f>
              <c:strCache>
                <c:ptCount val="4"/>
                <c:pt idx="0">
                  <c:v>Kids</c:v>
                </c:pt>
                <c:pt idx="1">
                  <c:v>Tall</c:v>
                </c:pt>
                <c:pt idx="2">
                  <c:v>Grande</c:v>
                </c:pt>
                <c:pt idx="3">
                  <c:v>Venti</c:v>
                </c:pt>
              </c:strCache>
            </c:strRef>
          </c:cat>
          <c:val>
            <c:numRef>
              <c:f>Sheet1!$E$2:$E$5</c:f>
              <c:numCache>
                <c:formatCode>General</c:formatCode>
                <c:ptCount val="4"/>
                <c:pt idx="0">
                  <c:v>0</c:v>
                </c:pt>
                <c:pt idx="1">
                  <c:v>14</c:v>
                </c:pt>
                <c:pt idx="2">
                  <c:v>7</c:v>
                </c:pt>
                <c:pt idx="3">
                  <c:v>2</c:v>
                </c:pt>
              </c:numCache>
            </c:numRef>
          </c:val>
        </c:ser>
        <c:ser>
          <c:idx val="4"/>
          <c:order val="4"/>
          <c:tx>
            <c:strRef>
              <c:f>Sheet1!$F$1</c:f>
              <c:strCache>
                <c:ptCount val="1"/>
                <c:pt idx="0">
                  <c:v>Classic Favs</c:v>
                </c:pt>
              </c:strCache>
            </c:strRef>
          </c:tx>
          <c:cat>
            <c:strRef>
              <c:f>Sheet1!$A$2:$A$5</c:f>
              <c:strCache>
                <c:ptCount val="4"/>
                <c:pt idx="0">
                  <c:v>Kids</c:v>
                </c:pt>
                <c:pt idx="1">
                  <c:v>Tall</c:v>
                </c:pt>
                <c:pt idx="2">
                  <c:v>Grande</c:v>
                </c:pt>
                <c:pt idx="3">
                  <c:v>Venti</c:v>
                </c:pt>
              </c:strCache>
            </c:strRef>
          </c:cat>
          <c:val>
            <c:numRef>
              <c:f>Sheet1!$F$2:$F$5</c:f>
              <c:numCache>
                <c:formatCode>General</c:formatCode>
                <c:ptCount val="4"/>
                <c:pt idx="0">
                  <c:v>0</c:v>
                </c:pt>
                <c:pt idx="1">
                  <c:v>4</c:v>
                </c:pt>
                <c:pt idx="2">
                  <c:v>6</c:v>
                </c:pt>
                <c:pt idx="3">
                  <c:v>0</c:v>
                </c:pt>
              </c:numCache>
            </c:numRef>
          </c:val>
        </c:ser>
        <c:axId val="73344512"/>
        <c:axId val="99176448"/>
      </c:barChart>
      <c:catAx>
        <c:axId val="73344512"/>
        <c:scaling>
          <c:orientation val="minMax"/>
        </c:scaling>
        <c:axPos val="b"/>
        <c:tickLblPos val="nextTo"/>
        <c:txPr>
          <a:bodyPr/>
          <a:lstStyle/>
          <a:p>
            <a:pPr>
              <a:defRPr b="1">
                <a:latin typeface="Times New Roman"/>
              </a:defRPr>
            </a:pPr>
            <a:endParaRPr lang="en-US"/>
          </a:p>
        </c:txPr>
        <c:crossAx val="99176448"/>
        <c:crosses val="autoZero"/>
        <c:auto val="1"/>
        <c:lblAlgn val="ctr"/>
        <c:lblOffset val="100"/>
      </c:catAx>
      <c:valAx>
        <c:axId val="99176448"/>
        <c:scaling>
          <c:orientation val="minMax"/>
        </c:scaling>
        <c:axPos val="l"/>
        <c:majorGridlines/>
        <c:numFmt formatCode="General" sourceLinked="1"/>
        <c:tickLblPos val="nextTo"/>
        <c:txPr>
          <a:bodyPr/>
          <a:lstStyle/>
          <a:p>
            <a:pPr>
              <a:defRPr b="1">
                <a:latin typeface="Times New Roman"/>
              </a:defRPr>
            </a:pPr>
            <a:endParaRPr lang="en-US"/>
          </a:p>
        </c:txPr>
        <c:crossAx val="73344512"/>
        <c:crosses val="autoZero"/>
        <c:crossBetween val="between"/>
      </c:valAx>
    </c:plotArea>
    <c:legend>
      <c:legendPos val="r"/>
      <c:txPr>
        <a:bodyPr/>
        <a:lstStyle/>
        <a:p>
          <a:pPr>
            <a:defRPr b="1">
              <a:latin typeface="Times New Roman"/>
            </a:defRPr>
          </a:pPr>
          <a:endParaRPr lang="en-US"/>
        </a:p>
      </c:txPr>
    </c:legend>
    <c:plotVisOnly val="1"/>
  </c:chart>
  <c:txPr>
    <a:bodyPr/>
    <a:lstStyle/>
    <a:p>
      <a:pPr>
        <a:defRPr sz="1800"/>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hart>
    <c:plotArea>
      <c:layout/>
      <c:barChart>
        <c:barDir val="col"/>
        <c:grouping val="clustered"/>
        <c:ser>
          <c:idx val="0"/>
          <c:order val="0"/>
          <c:tx>
            <c:strRef>
              <c:f>Sheet1!$B$1</c:f>
              <c:strCache>
                <c:ptCount val="1"/>
                <c:pt idx="0">
                  <c:v>Male</c:v>
                </c:pt>
              </c:strCache>
            </c:strRef>
          </c:tx>
          <c:cat>
            <c:strRef>
              <c:f>Sheet1!$A$2:$A$7</c:f>
              <c:strCache>
                <c:ptCount val="6"/>
                <c:pt idx="0">
                  <c:v>Coffee</c:v>
                </c:pt>
                <c:pt idx="1">
                  <c:v>Espresso</c:v>
                </c:pt>
                <c:pt idx="2">
                  <c:v>Frappacino</c:v>
                </c:pt>
                <c:pt idx="3">
                  <c:v>Tea</c:v>
                </c:pt>
                <c:pt idx="4">
                  <c:v>Classic Fav</c:v>
                </c:pt>
                <c:pt idx="5">
                  <c:v>other</c:v>
                </c:pt>
              </c:strCache>
            </c:strRef>
          </c:cat>
          <c:val>
            <c:numRef>
              <c:f>Sheet1!$B$2:$B$7</c:f>
              <c:numCache>
                <c:formatCode>General</c:formatCode>
                <c:ptCount val="6"/>
                <c:pt idx="0">
                  <c:v>37</c:v>
                </c:pt>
                <c:pt idx="1">
                  <c:v>39</c:v>
                </c:pt>
                <c:pt idx="2">
                  <c:v>4</c:v>
                </c:pt>
                <c:pt idx="3">
                  <c:v>7</c:v>
                </c:pt>
                <c:pt idx="4">
                  <c:v>4</c:v>
                </c:pt>
                <c:pt idx="5">
                  <c:v>16</c:v>
                </c:pt>
              </c:numCache>
            </c:numRef>
          </c:val>
        </c:ser>
        <c:ser>
          <c:idx val="1"/>
          <c:order val="1"/>
          <c:tx>
            <c:strRef>
              <c:f>Sheet1!$C$1</c:f>
              <c:strCache>
                <c:ptCount val="1"/>
                <c:pt idx="0">
                  <c:v>Female</c:v>
                </c:pt>
              </c:strCache>
            </c:strRef>
          </c:tx>
          <c:cat>
            <c:strRef>
              <c:f>Sheet1!$A$2:$A$7</c:f>
              <c:strCache>
                <c:ptCount val="6"/>
                <c:pt idx="0">
                  <c:v>Coffee</c:v>
                </c:pt>
                <c:pt idx="1">
                  <c:v>Espresso</c:v>
                </c:pt>
                <c:pt idx="2">
                  <c:v>Frappacino</c:v>
                </c:pt>
                <c:pt idx="3">
                  <c:v>Tea</c:v>
                </c:pt>
                <c:pt idx="4">
                  <c:v>Classic Fav</c:v>
                </c:pt>
                <c:pt idx="5">
                  <c:v>other</c:v>
                </c:pt>
              </c:strCache>
            </c:strRef>
          </c:cat>
          <c:val>
            <c:numRef>
              <c:f>Sheet1!$C$2:$C$7</c:f>
              <c:numCache>
                <c:formatCode>General</c:formatCode>
                <c:ptCount val="6"/>
                <c:pt idx="0">
                  <c:v>20</c:v>
                </c:pt>
                <c:pt idx="1">
                  <c:v>51</c:v>
                </c:pt>
                <c:pt idx="2">
                  <c:v>10</c:v>
                </c:pt>
                <c:pt idx="3">
                  <c:v>16</c:v>
                </c:pt>
                <c:pt idx="4">
                  <c:v>6</c:v>
                </c:pt>
                <c:pt idx="5">
                  <c:v>25</c:v>
                </c:pt>
              </c:numCache>
            </c:numRef>
          </c:val>
        </c:ser>
        <c:axId val="99612928"/>
        <c:axId val="99942400"/>
      </c:barChart>
      <c:catAx>
        <c:axId val="99612928"/>
        <c:scaling>
          <c:orientation val="minMax"/>
        </c:scaling>
        <c:axPos val="b"/>
        <c:tickLblPos val="nextTo"/>
        <c:txPr>
          <a:bodyPr/>
          <a:lstStyle/>
          <a:p>
            <a:pPr>
              <a:defRPr b="1">
                <a:latin typeface="Times New Roman"/>
              </a:defRPr>
            </a:pPr>
            <a:endParaRPr lang="en-US"/>
          </a:p>
        </c:txPr>
        <c:crossAx val="99942400"/>
        <c:crosses val="autoZero"/>
        <c:auto val="1"/>
        <c:lblAlgn val="ctr"/>
        <c:lblOffset val="100"/>
      </c:catAx>
      <c:valAx>
        <c:axId val="99942400"/>
        <c:scaling>
          <c:orientation val="minMax"/>
        </c:scaling>
        <c:axPos val="l"/>
        <c:majorGridlines/>
        <c:numFmt formatCode="General" sourceLinked="1"/>
        <c:tickLblPos val="nextTo"/>
        <c:txPr>
          <a:bodyPr/>
          <a:lstStyle/>
          <a:p>
            <a:pPr>
              <a:defRPr>
                <a:latin typeface="Times New Roman"/>
              </a:defRPr>
            </a:pPr>
            <a:endParaRPr lang="en-US"/>
          </a:p>
        </c:txPr>
        <c:crossAx val="99612928"/>
        <c:crosses val="autoZero"/>
        <c:crossBetween val="between"/>
      </c:valAx>
    </c:plotArea>
    <c:legend>
      <c:legendPos val="r"/>
      <c:txPr>
        <a:bodyPr/>
        <a:lstStyle/>
        <a:p>
          <a:pPr>
            <a:defRPr b="1">
              <a:latin typeface="Times New Roman"/>
            </a:defRPr>
          </a:pPr>
          <a:endParaRPr lang="en-US"/>
        </a:p>
      </c:txPr>
    </c:legend>
    <c:plotVisOnly val="1"/>
  </c:chart>
  <c:txPr>
    <a:bodyPr/>
    <a:lstStyle/>
    <a:p>
      <a:pPr>
        <a:defRPr sz="1800"/>
      </a:pPr>
      <a:endParaRPr lang="en-US"/>
    </a:p>
  </c:txPr>
  <c:externalData r:id="rId1"/>
</c:chartSpace>
</file>

<file path=ppt/drawings/_rels/vmlDrawing1.v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image" Target="../media/image7.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image" Target="../media/image9.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11.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DD19E61-FDCE-6640-BAC5-AEE8B5EF47F7}" type="datetimeFigureOut">
              <a:rPr lang="en-US" smtClean="0"/>
              <a:pPr/>
              <a:t>1/27/2009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FB3B4A7-C1C9-C045-B2D5-B2DC26C70BEC}"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33FA1BE-AEFE-49CE-91DC-F88EB0E4F32C}" type="datetimeFigureOut">
              <a:rPr lang="en-US" smtClean="0"/>
              <a:pPr/>
              <a:t>1/27/2009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5FD6E94-FEFD-406C-BF89-93ABFE9EBCD1}"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3FA1BE-AEFE-49CE-91DC-F88EB0E4F32C}" type="datetimeFigureOut">
              <a:rPr lang="en-US" smtClean="0"/>
              <a:pPr/>
              <a:t>1/27/2009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5FD6E94-FEFD-406C-BF89-93ABFE9EBCD1}"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3FA1BE-AEFE-49CE-91DC-F88EB0E4F32C}" type="datetimeFigureOut">
              <a:rPr lang="en-US" smtClean="0"/>
              <a:pPr/>
              <a:t>1/27/2009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5FD6E94-FEFD-406C-BF89-93ABFE9EBCD1}"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3FA1BE-AEFE-49CE-91DC-F88EB0E4F32C}" type="datetimeFigureOut">
              <a:rPr lang="en-US" smtClean="0"/>
              <a:pPr/>
              <a:t>1/27/2009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5FD6E94-FEFD-406C-BF89-93ABFE9EBCD1}"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3FA1BE-AEFE-49CE-91DC-F88EB0E4F32C}" type="datetimeFigureOut">
              <a:rPr lang="en-US" smtClean="0"/>
              <a:pPr/>
              <a:t>1/27/2009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5FD6E94-FEFD-406C-BF89-93ABFE9EBCD1}"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33FA1BE-AEFE-49CE-91DC-F88EB0E4F32C}" type="datetimeFigureOut">
              <a:rPr lang="en-US" smtClean="0"/>
              <a:pPr/>
              <a:t>1/27/2009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5FD6E94-FEFD-406C-BF89-93ABFE9EBCD1}"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33FA1BE-AEFE-49CE-91DC-F88EB0E4F32C}" type="datetimeFigureOut">
              <a:rPr lang="en-US" smtClean="0"/>
              <a:pPr/>
              <a:t>1/27/2009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5FD6E94-FEFD-406C-BF89-93ABFE9EBCD1}"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33FA1BE-AEFE-49CE-91DC-F88EB0E4F32C}" type="datetimeFigureOut">
              <a:rPr lang="en-US" smtClean="0"/>
              <a:pPr/>
              <a:t>1/27/2009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5FD6E94-FEFD-406C-BF89-93ABFE9EBCD1}"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3FA1BE-AEFE-49CE-91DC-F88EB0E4F32C}" type="datetimeFigureOut">
              <a:rPr lang="en-US" smtClean="0"/>
              <a:pPr/>
              <a:t>1/27/2009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5FD6E94-FEFD-406C-BF89-93ABFE9EBCD1}"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3FA1BE-AEFE-49CE-91DC-F88EB0E4F32C}" type="datetimeFigureOut">
              <a:rPr lang="en-US" smtClean="0"/>
              <a:pPr/>
              <a:t>1/27/2009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5FD6E94-FEFD-406C-BF89-93ABFE9EBCD1}"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3FA1BE-AEFE-49CE-91DC-F88EB0E4F32C}" type="datetimeFigureOut">
              <a:rPr lang="en-US" smtClean="0"/>
              <a:pPr/>
              <a:t>1/27/2009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5FD6E94-FEFD-406C-BF89-93ABFE9EBCD1}"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10000"/>
            <a:lum/>
          </a:blip>
          <a:srcRect/>
          <a:stretch>
            <a:fillRect t="-25000" b="-25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3FA1BE-AEFE-49CE-91DC-F88EB0E4F32C}" type="datetimeFigureOut">
              <a:rPr lang="en-US" smtClean="0"/>
              <a:pPr/>
              <a:t>1/27/2009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FD6E94-FEFD-406C-BF89-93ABFE9EBCD1}"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6.xml"/><Relationship Id="rId1" Type="http://schemas.openxmlformats.org/officeDocument/2006/relationships/vmlDrawing" Target="../drawings/vmlDrawing2.vml"/><Relationship Id="rId4" Type="http://schemas.openxmlformats.org/officeDocument/2006/relationships/oleObject" Target="../embeddings/oleObject4.bin"/></Relationships>
</file>

<file path=ppt/slides/_rels/slide13.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10.bin"/><Relationship Id="rId3" Type="http://schemas.openxmlformats.org/officeDocument/2006/relationships/oleObject" Target="../embeddings/oleObject5.bin"/><Relationship Id="rId7" Type="http://schemas.openxmlformats.org/officeDocument/2006/relationships/oleObject" Target="../embeddings/oleObject9.bin"/><Relationship Id="rId2" Type="http://schemas.openxmlformats.org/officeDocument/2006/relationships/slideLayout" Target="../slideLayouts/slideLayout4.xml"/><Relationship Id="rId1" Type="http://schemas.openxmlformats.org/officeDocument/2006/relationships/vmlDrawing" Target="../drawings/vmlDrawing3.vml"/><Relationship Id="rId6" Type="http://schemas.openxmlformats.org/officeDocument/2006/relationships/oleObject" Target="../embeddings/oleObject8.bin"/><Relationship Id="rId5" Type="http://schemas.openxmlformats.org/officeDocument/2006/relationships/oleObject" Target="../embeddings/oleObject7.bin"/><Relationship Id="rId4" Type="http://schemas.openxmlformats.org/officeDocument/2006/relationships/oleObject" Target="../embeddings/oleObject6.bin"/></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8.xml"/><Relationship Id="rId1" Type="http://schemas.openxmlformats.org/officeDocument/2006/relationships/vmlDrawing" Target="../drawings/vmlDrawing4.vml"/><Relationship Id="rId4" Type="http://schemas.openxmlformats.org/officeDocument/2006/relationships/oleObject" Target="../embeddings/oleObject12.bin"/></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8.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tarbucks.bmp"/>
          <p:cNvPicPr>
            <a:picLocks noChangeAspect="1"/>
          </p:cNvPicPr>
          <p:nvPr/>
        </p:nvPicPr>
        <p:blipFill>
          <a:blip r:embed="rId2">
            <a:lum bright="40000"/>
          </a:blip>
          <a:stretch>
            <a:fillRect/>
          </a:stretch>
        </p:blipFill>
        <p:spPr>
          <a:xfrm>
            <a:off x="0" y="0"/>
            <a:ext cx="9144000" cy="6858000"/>
          </a:xfrm>
          <a:prstGeom prst="rect">
            <a:avLst/>
          </a:prstGeom>
          <a:blipFill dpi="0" rotWithShape="1">
            <a:blip r:embed="rId3">
              <a:alphaModFix amt="16000"/>
              <a:lum bright="40000"/>
            </a:blip>
            <a:srcRect/>
            <a:tile tx="0" ty="0" sx="100000" sy="100000" flip="none" algn="tl"/>
          </a:blipFill>
          <a:effectLst>
            <a:softEdge rad="635000"/>
          </a:effectLst>
        </p:spPr>
      </p:pic>
      <p:sp>
        <p:nvSpPr>
          <p:cNvPr id="2" name="Title 1"/>
          <p:cNvSpPr>
            <a:spLocks noGrp="1"/>
          </p:cNvSpPr>
          <p:nvPr>
            <p:ph type="ctrTitle"/>
          </p:nvPr>
        </p:nvSpPr>
        <p:spPr>
          <a:xfrm>
            <a:off x="2057400" y="2438400"/>
            <a:ext cx="7772400" cy="1470025"/>
          </a:xfrm>
        </p:spPr>
        <p:txBody>
          <a:bodyPr>
            <a:noAutofit/>
          </a:bodyPr>
          <a:lstStyle/>
          <a:p>
            <a:r>
              <a:rPr lang="en-US" sz="6000" b="1" dirty="0" err="1" smtClean="0">
                <a:latin typeface="Times New Roman"/>
              </a:rPr>
              <a:t>Yummm</a:t>
            </a:r>
            <a:r>
              <a:rPr lang="en-US" sz="6000" b="1" smtClean="0">
                <a:latin typeface="Times New Roman"/>
              </a:rPr>
              <a:t>…</a:t>
            </a:r>
            <a:br>
              <a:rPr lang="en-US" sz="6000" b="1" smtClean="0">
                <a:latin typeface="Times New Roman"/>
              </a:rPr>
            </a:br>
            <a:r>
              <a:rPr lang="en-US" sz="6000" b="1" dirty="0" smtClean="0">
                <a:latin typeface="Times New Roman"/>
              </a:rPr>
              <a:t>Starbucks Coffee</a:t>
            </a:r>
            <a:endParaRPr lang="en-US" sz="6000" b="1" dirty="0">
              <a:latin typeface="Times New Roman"/>
            </a:endParaRPr>
          </a:p>
        </p:txBody>
      </p:sp>
      <p:sp>
        <p:nvSpPr>
          <p:cNvPr id="3" name="Subtitle 2"/>
          <p:cNvSpPr>
            <a:spLocks noGrp="1"/>
          </p:cNvSpPr>
          <p:nvPr>
            <p:ph type="subTitle" idx="1"/>
          </p:nvPr>
        </p:nvSpPr>
        <p:spPr>
          <a:xfrm>
            <a:off x="762000" y="5486400"/>
            <a:ext cx="7696200" cy="685800"/>
          </a:xfrm>
        </p:spPr>
        <p:txBody>
          <a:bodyPr>
            <a:noAutofit/>
          </a:bodyPr>
          <a:lstStyle/>
          <a:p>
            <a:r>
              <a:rPr lang="en-US" sz="3600" b="1" dirty="0" smtClean="0">
                <a:solidFill>
                  <a:schemeClr val="tx1"/>
                </a:solidFill>
                <a:latin typeface="Times New Roman"/>
              </a:rPr>
              <a:t>By Nicole Rodi and Brittney Ferrari </a:t>
            </a:r>
            <a:endParaRPr lang="en-US" sz="3600" b="1" dirty="0">
              <a:solidFill>
                <a:schemeClr val="tx1"/>
              </a:solidFill>
              <a:latin typeface="Times New Roman"/>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28600" y="304800"/>
            <a:ext cx="8686800" cy="1249362"/>
          </a:xfrm>
        </p:spPr>
        <p:txBody>
          <a:bodyPr>
            <a:noAutofit/>
          </a:bodyPr>
          <a:lstStyle/>
          <a:p>
            <a:r>
              <a:rPr lang="en-US" sz="5400" b="1" dirty="0" smtClean="0">
                <a:latin typeface="Times New Roman"/>
              </a:rPr>
              <a:t>Chi- Square for Association </a:t>
            </a:r>
            <a:br>
              <a:rPr lang="en-US" sz="5400" b="1" dirty="0" smtClean="0">
                <a:latin typeface="Times New Roman"/>
              </a:rPr>
            </a:br>
            <a:r>
              <a:rPr lang="en-US" sz="5400" b="1" dirty="0" smtClean="0">
                <a:latin typeface="Times New Roman"/>
              </a:rPr>
              <a:t>Test 2 </a:t>
            </a:r>
            <a:endParaRPr lang="en-US" sz="5400" b="1" dirty="0">
              <a:latin typeface="Times New Roman"/>
            </a:endParaRPr>
          </a:p>
        </p:txBody>
      </p:sp>
      <p:graphicFrame>
        <p:nvGraphicFramePr>
          <p:cNvPr id="7" name="Chart 6"/>
          <p:cNvGraphicFramePr/>
          <p:nvPr/>
        </p:nvGraphicFramePr>
        <p:xfrm>
          <a:off x="1066800" y="1905000"/>
          <a:ext cx="7315200" cy="4953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dirty="0" smtClean="0">
                <a:latin typeface="Times New Roman"/>
              </a:rPr>
              <a:t>Exploratory Data Analysis</a:t>
            </a:r>
            <a:endParaRPr lang="en-US" sz="5400" b="1" dirty="0">
              <a:latin typeface="Times New Roman"/>
            </a:endParaRPr>
          </a:p>
        </p:txBody>
      </p:sp>
      <p:sp>
        <p:nvSpPr>
          <p:cNvPr id="3" name="Content Placeholder 2"/>
          <p:cNvSpPr>
            <a:spLocks noGrp="1"/>
          </p:cNvSpPr>
          <p:nvPr>
            <p:ph idx="1"/>
          </p:nvPr>
        </p:nvSpPr>
        <p:spPr>
          <a:xfrm>
            <a:off x="457200" y="1981200"/>
            <a:ext cx="8229600" cy="4525963"/>
          </a:xfrm>
        </p:spPr>
        <p:txBody>
          <a:bodyPr/>
          <a:lstStyle/>
          <a:p>
            <a:pPr algn="ctr"/>
            <a:r>
              <a:rPr lang="en-US" b="1" dirty="0" smtClean="0">
                <a:latin typeface="Times New Roman"/>
              </a:rPr>
              <a:t>The espresso category was ordered the most in every drink size. This is probably because it has the largest amount of drink options.</a:t>
            </a:r>
          </a:p>
          <a:p>
            <a:pPr algn="ctr"/>
            <a:r>
              <a:rPr lang="en-US" b="1" dirty="0" smtClean="0">
                <a:latin typeface="Times New Roman"/>
              </a:rPr>
              <a:t>Classic favorites had the least amount of orders. Probably because people would rather get coffee at Starbucks.  </a:t>
            </a:r>
          </a:p>
          <a:p>
            <a:pPr>
              <a:buNone/>
            </a:pP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Autofit/>
          </a:bodyPr>
          <a:lstStyle/>
          <a:p>
            <a:r>
              <a:rPr lang="en-US" sz="5400" b="1" dirty="0" smtClean="0">
                <a:latin typeface="Times New Roman"/>
              </a:rPr>
              <a:t>Chi- Square for Association: </a:t>
            </a:r>
            <a:br>
              <a:rPr lang="en-US" sz="5400" b="1" dirty="0" smtClean="0">
                <a:latin typeface="Times New Roman"/>
              </a:rPr>
            </a:br>
            <a:r>
              <a:rPr lang="en-US" sz="5400" b="1" dirty="0" smtClean="0">
                <a:latin typeface="Times New Roman"/>
              </a:rPr>
              <a:t>Drink Size vs. Drink Selection</a:t>
            </a:r>
            <a:endParaRPr lang="en-US" sz="5400" b="1" dirty="0">
              <a:latin typeface="Times New Roman"/>
            </a:endParaRPr>
          </a:p>
        </p:txBody>
      </p:sp>
      <p:graphicFrame>
        <p:nvGraphicFramePr>
          <p:cNvPr id="18433" name="Object 1"/>
          <p:cNvGraphicFramePr>
            <a:graphicFrameLocks noChangeAspect="1"/>
          </p:cNvGraphicFramePr>
          <p:nvPr/>
        </p:nvGraphicFramePr>
        <p:xfrm>
          <a:off x="2035175" y="3962400"/>
          <a:ext cx="4999038" cy="561975"/>
        </p:xfrm>
        <a:graphic>
          <a:graphicData uri="http://schemas.openxmlformats.org/presentationml/2006/ole">
            <p:oleObj spid="_x0000_s18433" name="Equation" r:id="rId3" imgW="7315200" imgH="825500" progId="Equation.3">
              <p:embed/>
            </p:oleObj>
          </a:graphicData>
        </a:graphic>
      </p:graphicFrame>
      <p:graphicFrame>
        <p:nvGraphicFramePr>
          <p:cNvPr id="18434" name="Object 2"/>
          <p:cNvGraphicFramePr>
            <a:graphicFrameLocks noChangeAspect="1"/>
          </p:cNvGraphicFramePr>
          <p:nvPr/>
        </p:nvGraphicFramePr>
        <p:xfrm>
          <a:off x="381000" y="2819400"/>
          <a:ext cx="8272462" cy="838200"/>
        </p:xfrm>
        <a:graphic>
          <a:graphicData uri="http://schemas.openxmlformats.org/presentationml/2006/ole">
            <p:oleObj spid="_x0000_s18434" name="Equation" r:id="rId4" imgW="7315200" imgH="736600" progId="Equation.3">
              <p:embed/>
            </p:oleObj>
          </a:graphicData>
        </a:graphic>
      </p:graphicFrame>
      <p:sp>
        <p:nvSpPr>
          <p:cNvPr id="6" name="Rectangle 5"/>
          <p:cNvSpPr/>
          <p:nvPr/>
        </p:nvSpPr>
        <p:spPr>
          <a:xfrm>
            <a:off x="304800" y="1981200"/>
            <a:ext cx="8686800" cy="4401205"/>
          </a:xfrm>
          <a:prstGeom prst="rect">
            <a:avLst/>
          </a:prstGeom>
        </p:spPr>
        <p:txBody>
          <a:bodyPr wrap="square">
            <a:spAutoFit/>
          </a:bodyPr>
          <a:lstStyle/>
          <a:p>
            <a:pPr algn="ctr"/>
            <a:r>
              <a:rPr lang="en-US" sz="2000" b="1" dirty="0" smtClean="0">
                <a:latin typeface="Times New Roman"/>
              </a:rPr>
              <a:t>Ho: There is no association between drink size and drink selection</a:t>
            </a:r>
          </a:p>
          <a:p>
            <a:pPr algn="ctr"/>
            <a:r>
              <a:rPr lang="en-US" sz="2000" b="1" dirty="0" smtClean="0">
                <a:latin typeface="Times New Roman"/>
              </a:rPr>
              <a:t>Ha: There is an association between drink size and drink selection </a:t>
            </a:r>
          </a:p>
          <a:p>
            <a:endParaRPr lang="en-US" sz="2400" b="1" dirty="0" smtClean="0">
              <a:latin typeface="Times New Roman"/>
            </a:endParaRPr>
          </a:p>
          <a:p>
            <a:endParaRPr lang="en-US" sz="2400" b="1" dirty="0" smtClean="0">
              <a:latin typeface="Times New Roman"/>
            </a:endParaRPr>
          </a:p>
          <a:p>
            <a:endParaRPr lang="en-US" sz="2400" b="1" dirty="0" smtClean="0">
              <a:latin typeface="Times New Roman"/>
            </a:endParaRPr>
          </a:p>
          <a:p>
            <a:endParaRPr lang="en-US" sz="2400" b="1" dirty="0" smtClean="0">
              <a:latin typeface="Times New Roman"/>
            </a:endParaRPr>
          </a:p>
          <a:p>
            <a:endParaRPr lang="en-US" sz="2400" b="1" dirty="0" smtClean="0">
              <a:latin typeface="Times New Roman"/>
            </a:endParaRPr>
          </a:p>
          <a:p>
            <a:endParaRPr lang="en-US" sz="2400" b="1" dirty="0" smtClean="0">
              <a:latin typeface="Times New Roman"/>
            </a:endParaRPr>
          </a:p>
          <a:p>
            <a:endParaRPr lang="en-US" sz="2400" b="1" dirty="0" smtClean="0">
              <a:latin typeface="Times New Roman"/>
            </a:endParaRPr>
          </a:p>
          <a:p>
            <a:pPr algn="ctr"/>
            <a:r>
              <a:rPr lang="en-US" sz="2400" b="1" dirty="0" smtClean="0">
                <a:latin typeface="Times New Roman"/>
              </a:rPr>
              <a:t>We fail to reject Ho because the P-value of .27 &gt;</a:t>
            </a:r>
            <a:r>
              <a:rPr lang="el-GR" sz="2400" b="1" dirty="0" smtClean="0">
                <a:latin typeface="Times New Roman"/>
              </a:rPr>
              <a:t>α</a:t>
            </a:r>
            <a:r>
              <a:rPr lang="en-US" sz="2400" b="1" dirty="0" smtClean="0">
                <a:latin typeface="Times New Roman"/>
              </a:rPr>
              <a:t> = 0.05. There is sufficient evidence that there is no association between drink size and drink selection.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686800" cy="1143000"/>
          </a:xfrm>
        </p:spPr>
        <p:txBody>
          <a:bodyPr>
            <a:noAutofit/>
          </a:bodyPr>
          <a:lstStyle/>
          <a:p>
            <a:r>
              <a:rPr lang="en-US" sz="5400" b="1" dirty="0" smtClean="0">
                <a:latin typeface="Times New Roman"/>
              </a:rPr>
              <a:t>2 Proportion Z- Test: </a:t>
            </a:r>
            <a:br>
              <a:rPr lang="en-US" sz="5400" b="1" dirty="0" smtClean="0">
                <a:latin typeface="Times New Roman"/>
              </a:rPr>
            </a:br>
            <a:r>
              <a:rPr lang="en-US" sz="5400" b="1" dirty="0" smtClean="0">
                <a:latin typeface="Times New Roman"/>
              </a:rPr>
              <a:t>Gender and Drink Selection</a:t>
            </a:r>
            <a:endParaRPr lang="en-US" sz="5400" b="1" dirty="0">
              <a:latin typeface="Times New Roman"/>
            </a:endParaRPr>
          </a:p>
        </p:txBody>
      </p:sp>
      <p:graphicFrame>
        <p:nvGraphicFramePr>
          <p:cNvPr id="3" name="Chart 2"/>
          <p:cNvGraphicFramePr/>
          <p:nvPr/>
        </p:nvGraphicFramePr>
        <p:xfrm>
          <a:off x="1143000" y="1905000"/>
          <a:ext cx="7010400" cy="47752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dirty="0" smtClean="0">
                <a:latin typeface="Times New Roman"/>
              </a:rPr>
              <a:t>Exploratory Data Analysis</a:t>
            </a:r>
            <a:endParaRPr lang="en-US" sz="5400" b="1" dirty="0">
              <a:latin typeface="Times New Roman"/>
            </a:endParaRPr>
          </a:p>
        </p:txBody>
      </p:sp>
      <p:sp>
        <p:nvSpPr>
          <p:cNvPr id="3" name="Content Placeholder 2"/>
          <p:cNvSpPr>
            <a:spLocks noGrp="1"/>
          </p:cNvSpPr>
          <p:nvPr>
            <p:ph idx="1"/>
          </p:nvPr>
        </p:nvSpPr>
        <p:spPr>
          <a:xfrm>
            <a:off x="457200" y="2133600"/>
            <a:ext cx="8229600" cy="4525963"/>
          </a:xfrm>
        </p:spPr>
        <p:txBody>
          <a:bodyPr/>
          <a:lstStyle/>
          <a:p>
            <a:pPr algn="ctr"/>
            <a:r>
              <a:rPr lang="en-US" b="1" dirty="0" smtClean="0">
                <a:latin typeface="Times New Roman"/>
              </a:rPr>
              <a:t>Espressos was ordered the most by both women and men probably because it had the largest amount of drink selection.</a:t>
            </a:r>
          </a:p>
          <a:p>
            <a:pPr algn="ctr"/>
            <a:r>
              <a:rPr lang="en-US" b="1" dirty="0" smtClean="0">
                <a:latin typeface="Times New Roman"/>
              </a:rPr>
              <a:t>There were more females who went to Starbucks. </a:t>
            </a:r>
            <a:endParaRPr lang="en-US" b="1" dirty="0">
              <a:latin typeface="Times New Roman"/>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5400" b="1" dirty="0" smtClean="0">
                <a:latin typeface="Times New Roman"/>
              </a:rPr>
              <a:t>2 Proportion Z-Test Assumptions</a:t>
            </a:r>
            <a:endParaRPr lang="en-US" sz="5400" b="1" dirty="0">
              <a:latin typeface="Times New Roman"/>
            </a:endParaRPr>
          </a:p>
        </p:txBody>
      </p:sp>
      <p:sp>
        <p:nvSpPr>
          <p:cNvPr id="3" name="Content Placeholder 2"/>
          <p:cNvSpPr>
            <a:spLocks noGrp="1"/>
          </p:cNvSpPr>
          <p:nvPr>
            <p:ph sz="half" idx="1"/>
          </p:nvPr>
        </p:nvSpPr>
        <p:spPr>
          <a:xfrm>
            <a:off x="457200" y="1600200"/>
            <a:ext cx="4038600" cy="4800600"/>
          </a:xfrm>
        </p:spPr>
        <p:txBody>
          <a:bodyPr/>
          <a:lstStyle/>
          <a:p>
            <a:pPr algn="ctr">
              <a:buNone/>
            </a:pPr>
            <a:r>
              <a:rPr lang="en-US" sz="3000" b="1" dirty="0" smtClean="0">
                <a:latin typeface="Times New Roman"/>
              </a:rPr>
              <a:t>State</a:t>
            </a:r>
          </a:p>
          <a:p>
            <a:pPr>
              <a:buNone/>
            </a:pPr>
            <a:r>
              <a:rPr lang="en-US" b="1" dirty="0" smtClean="0">
                <a:latin typeface="Times New Roman"/>
              </a:rPr>
              <a:t>2 Independent SRS</a:t>
            </a:r>
          </a:p>
          <a:p>
            <a:pPr>
              <a:buNone/>
            </a:pPr>
            <a:endParaRPr lang="en-US" dirty="0"/>
          </a:p>
        </p:txBody>
      </p:sp>
      <p:graphicFrame>
        <p:nvGraphicFramePr>
          <p:cNvPr id="5" name="Content Placeholder 4"/>
          <p:cNvGraphicFramePr>
            <a:graphicFrameLocks noChangeAspect="1"/>
          </p:cNvGraphicFramePr>
          <p:nvPr>
            <p:ph sz="half" idx="2"/>
          </p:nvPr>
        </p:nvGraphicFramePr>
        <p:xfrm>
          <a:off x="533400" y="3352800"/>
          <a:ext cx="1447800" cy="2478087"/>
        </p:xfrm>
        <a:graphic>
          <a:graphicData uri="http://schemas.openxmlformats.org/presentationml/2006/ole">
            <p:oleObj spid="_x0000_s23554" name="Equation" r:id="rId3" imgW="0" imgH="0" progId="Equation.3">
              <p:embed/>
            </p:oleObj>
          </a:graphicData>
        </a:graphic>
      </p:graphicFrame>
      <p:graphicFrame>
        <p:nvGraphicFramePr>
          <p:cNvPr id="6" name="Object 5"/>
          <p:cNvGraphicFramePr>
            <a:graphicFrameLocks noChangeAspect="1"/>
          </p:cNvGraphicFramePr>
          <p:nvPr/>
        </p:nvGraphicFramePr>
        <p:xfrm>
          <a:off x="457200" y="5486400"/>
          <a:ext cx="2094379" cy="1054100"/>
        </p:xfrm>
        <a:graphic>
          <a:graphicData uri="http://schemas.openxmlformats.org/presentationml/2006/ole">
            <p:oleObj spid="_x0000_s23555" name="Equation" r:id="rId4" imgW="0" imgH="0" progId="Equation.3">
              <p:embed/>
            </p:oleObj>
          </a:graphicData>
        </a:graphic>
      </p:graphicFrame>
      <p:graphicFrame>
        <p:nvGraphicFramePr>
          <p:cNvPr id="7" name="Object 6"/>
          <p:cNvGraphicFramePr>
            <a:graphicFrameLocks noChangeAspect="1"/>
          </p:cNvGraphicFramePr>
          <p:nvPr/>
        </p:nvGraphicFramePr>
        <p:xfrm>
          <a:off x="2209800" y="4419600"/>
          <a:ext cx="825500" cy="762000"/>
        </p:xfrm>
        <a:graphic>
          <a:graphicData uri="http://schemas.openxmlformats.org/presentationml/2006/ole">
            <p:oleObj spid="_x0000_s23556" name="Equation" r:id="rId5" imgW="0" imgH="0" progId="Equation.3">
              <p:embed/>
            </p:oleObj>
          </a:graphicData>
        </a:graphic>
      </p:graphicFrame>
      <p:graphicFrame>
        <p:nvGraphicFramePr>
          <p:cNvPr id="23557" name="Object 5"/>
          <p:cNvGraphicFramePr>
            <a:graphicFrameLocks noChangeAspect="1"/>
          </p:cNvGraphicFramePr>
          <p:nvPr/>
        </p:nvGraphicFramePr>
        <p:xfrm>
          <a:off x="2209800" y="3505200"/>
          <a:ext cx="825500" cy="762000"/>
        </p:xfrm>
        <a:graphic>
          <a:graphicData uri="http://schemas.openxmlformats.org/presentationml/2006/ole">
            <p:oleObj spid="_x0000_s23557" name="Equation" r:id="rId6" imgW="0" imgH="0" progId="Equation.3">
              <p:embed/>
            </p:oleObj>
          </a:graphicData>
        </a:graphic>
      </p:graphicFrame>
      <p:sp>
        <p:nvSpPr>
          <p:cNvPr id="15" name="TextBox 14"/>
          <p:cNvSpPr txBox="1"/>
          <p:nvPr/>
        </p:nvSpPr>
        <p:spPr>
          <a:xfrm>
            <a:off x="4876800" y="1600200"/>
            <a:ext cx="3429000" cy="5509200"/>
          </a:xfrm>
          <a:prstGeom prst="rect">
            <a:avLst/>
          </a:prstGeom>
          <a:noFill/>
        </p:spPr>
        <p:txBody>
          <a:bodyPr wrap="square" rtlCol="0">
            <a:spAutoFit/>
          </a:bodyPr>
          <a:lstStyle/>
          <a:p>
            <a:pPr algn="ctr"/>
            <a:r>
              <a:rPr lang="en-US" sz="3000" b="1" dirty="0" smtClean="0">
                <a:latin typeface="Times New Roman"/>
              </a:rPr>
              <a:t>Check</a:t>
            </a:r>
          </a:p>
          <a:p>
            <a:r>
              <a:rPr lang="en-US" sz="2800" b="1" dirty="0" smtClean="0">
                <a:latin typeface="Times New Roman"/>
              </a:rPr>
              <a:t>Assumed</a:t>
            </a:r>
          </a:p>
          <a:p>
            <a:endParaRPr lang="en-US" sz="2800" b="1" dirty="0" smtClean="0">
              <a:latin typeface="Times New Roman"/>
            </a:endParaRPr>
          </a:p>
          <a:p>
            <a:r>
              <a:rPr lang="en-US" sz="2800" b="1" dirty="0" smtClean="0">
                <a:latin typeface="Times New Roman"/>
              </a:rPr>
              <a:t>.1563 x 128 = 20</a:t>
            </a:r>
          </a:p>
          <a:p>
            <a:r>
              <a:rPr lang="en-US" sz="2800" b="1" dirty="0" smtClean="0">
                <a:latin typeface="Times New Roman"/>
              </a:rPr>
              <a:t>.8437 x 128 = 108</a:t>
            </a:r>
          </a:p>
          <a:p>
            <a:endParaRPr lang="en-US" sz="2800" b="1" dirty="0" smtClean="0">
              <a:latin typeface="Times New Roman"/>
            </a:endParaRPr>
          </a:p>
          <a:p>
            <a:r>
              <a:rPr lang="en-US" sz="2800" b="1" dirty="0" smtClean="0">
                <a:latin typeface="Times New Roman"/>
              </a:rPr>
              <a:t>.3458 x 107= 37</a:t>
            </a:r>
          </a:p>
          <a:p>
            <a:r>
              <a:rPr lang="en-US" sz="2800" b="1" dirty="0" smtClean="0">
                <a:latin typeface="Times New Roman"/>
              </a:rPr>
              <a:t>.6542 x 107 = 70</a:t>
            </a:r>
          </a:p>
          <a:p>
            <a:endParaRPr lang="en-US" sz="2800" b="1" dirty="0" smtClean="0">
              <a:latin typeface="Times New Roman"/>
            </a:endParaRPr>
          </a:p>
          <a:p>
            <a:r>
              <a:rPr lang="en-US" sz="2800" b="1" dirty="0" smtClean="0">
                <a:latin typeface="Times New Roman"/>
              </a:rPr>
              <a:t>Pop &gt; 1,280</a:t>
            </a:r>
          </a:p>
          <a:p>
            <a:r>
              <a:rPr lang="en-US" sz="2800" b="1" dirty="0" smtClean="0">
                <a:latin typeface="Times New Roman"/>
              </a:rPr>
              <a:t>Pop &gt; 1,070</a:t>
            </a:r>
          </a:p>
          <a:p>
            <a:endParaRPr/>
          </a:p>
          <a:p>
            <a:endParaRPr lang="en-US" sz="2400" dirty="0"/>
          </a:p>
        </p:txBody>
      </p:sp>
      <p:graphicFrame>
        <p:nvGraphicFramePr>
          <p:cNvPr id="9" name="Object 8"/>
          <p:cNvGraphicFramePr>
            <a:graphicFrameLocks noChangeAspect="1"/>
          </p:cNvGraphicFramePr>
          <p:nvPr/>
        </p:nvGraphicFramePr>
        <p:xfrm>
          <a:off x="533400" y="2711548"/>
          <a:ext cx="2057400" cy="4146452"/>
        </p:xfrm>
        <a:graphic>
          <a:graphicData uri="http://schemas.openxmlformats.org/presentationml/2006/ole">
            <p:oleObj spid="_x0000_s23558" name="Equation" r:id="rId7" imgW="825480" imgH="1663560" progId="Equation.3">
              <p:embed/>
            </p:oleObj>
          </a:graphicData>
        </a:graphic>
      </p:graphicFrame>
      <p:graphicFrame>
        <p:nvGraphicFramePr>
          <p:cNvPr id="10" name="Object 9"/>
          <p:cNvGraphicFramePr>
            <a:graphicFrameLocks noChangeAspect="1"/>
          </p:cNvGraphicFramePr>
          <p:nvPr/>
        </p:nvGraphicFramePr>
        <p:xfrm>
          <a:off x="2590800" y="2819400"/>
          <a:ext cx="987552" cy="2057400"/>
        </p:xfrm>
        <a:graphic>
          <a:graphicData uri="http://schemas.openxmlformats.org/presentationml/2006/ole">
            <p:oleObj spid="_x0000_s23559" name="Equation" r:id="rId8" imgW="304560" imgH="634680" progId="Equation.3">
              <p:embed/>
            </p:oleObj>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6800"/>
            <a:ext cx="8458200" cy="641350"/>
          </a:xfrm>
        </p:spPr>
        <p:txBody>
          <a:bodyPr>
            <a:noAutofit/>
          </a:bodyPr>
          <a:lstStyle/>
          <a:p>
            <a:pPr algn="ctr"/>
            <a:r>
              <a:rPr lang="en-US" sz="5400" dirty="0" smtClean="0">
                <a:latin typeface="Times New Roman"/>
              </a:rPr>
              <a:t>2-Proportion Z-Test: </a:t>
            </a:r>
            <a:br>
              <a:rPr lang="en-US" sz="5400" dirty="0" smtClean="0">
                <a:latin typeface="Times New Roman"/>
              </a:rPr>
            </a:br>
            <a:r>
              <a:rPr lang="en-US" sz="5400" dirty="0" smtClean="0">
                <a:latin typeface="Times New Roman"/>
              </a:rPr>
              <a:t>Gender and Drink Selection</a:t>
            </a:r>
            <a:endParaRPr lang="en-US" sz="5400" dirty="0">
              <a:latin typeface="Times New Roman"/>
            </a:endParaRPr>
          </a:p>
        </p:txBody>
      </p:sp>
      <p:sp>
        <p:nvSpPr>
          <p:cNvPr id="4" name="Text Placeholder 3"/>
          <p:cNvSpPr>
            <a:spLocks noGrp="1"/>
          </p:cNvSpPr>
          <p:nvPr>
            <p:ph type="body" sz="half" idx="2"/>
          </p:nvPr>
        </p:nvSpPr>
        <p:spPr>
          <a:xfrm>
            <a:off x="457200" y="5486400"/>
            <a:ext cx="8305800" cy="838200"/>
          </a:xfrm>
        </p:spPr>
        <p:txBody>
          <a:bodyPr>
            <a:noAutofit/>
          </a:bodyPr>
          <a:lstStyle/>
          <a:p>
            <a:pPr algn="ctr"/>
            <a:r>
              <a:rPr lang="en-US" sz="1800" b="1" dirty="0" smtClean="0">
                <a:latin typeface="Times New Roman"/>
              </a:rPr>
              <a:t>We reject the Ho because the P-value &lt;</a:t>
            </a:r>
            <a:r>
              <a:rPr lang="el-GR" sz="1800" b="1" dirty="0" smtClean="0">
                <a:latin typeface="Times New Roman"/>
              </a:rPr>
              <a:t>α</a:t>
            </a:r>
            <a:r>
              <a:rPr lang="en-US" sz="1800" b="1" dirty="0" smtClean="0">
                <a:latin typeface="Times New Roman"/>
              </a:rPr>
              <a:t> = 0.05. We have sufficient evidence that the proportion of women who chose coffee is less than the proportion of men who chose coffee.  We believe this is due to the fact that women chose more specialty drinks such as Lattes. </a:t>
            </a:r>
            <a:endParaRPr lang="en-US" sz="1800" b="1" dirty="0">
              <a:latin typeface="Times New Roman"/>
            </a:endParaRPr>
          </a:p>
        </p:txBody>
      </p:sp>
      <p:graphicFrame>
        <p:nvGraphicFramePr>
          <p:cNvPr id="5" name="Object 4"/>
          <p:cNvGraphicFramePr>
            <a:graphicFrameLocks noChangeAspect="1"/>
          </p:cNvGraphicFramePr>
          <p:nvPr/>
        </p:nvGraphicFramePr>
        <p:xfrm>
          <a:off x="2667000" y="1676400"/>
          <a:ext cx="4090249" cy="3505200"/>
        </p:xfrm>
        <a:graphic>
          <a:graphicData uri="http://schemas.openxmlformats.org/presentationml/2006/ole">
            <p:oleObj spid="_x0000_s2050" name="Equation" r:id="rId3" imgW="0" imgH="0" progId="Equation.3">
              <p:embed/>
            </p:oleObj>
          </a:graphicData>
        </a:graphic>
      </p:graphicFrame>
      <p:graphicFrame>
        <p:nvGraphicFramePr>
          <p:cNvPr id="6" name="Object 5"/>
          <p:cNvGraphicFramePr>
            <a:graphicFrameLocks noChangeAspect="1"/>
          </p:cNvGraphicFramePr>
          <p:nvPr/>
        </p:nvGraphicFramePr>
        <p:xfrm>
          <a:off x="2057400" y="1676400"/>
          <a:ext cx="4648200" cy="3681413"/>
        </p:xfrm>
        <a:graphic>
          <a:graphicData uri="http://schemas.openxmlformats.org/presentationml/2006/ole">
            <p:oleObj spid="_x0000_s2051" name="Equation" r:id="rId4" imgW="2197080" imgH="1739880" progId="Equation.3">
              <p:embed/>
            </p:oleObj>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dirty="0" smtClean="0">
                <a:latin typeface="Times New Roman"/>
              </a:rPr>
              <a:t>Lurking Variables</a:t>
            </a:r>
            <a:endParaRPr lang="en-US" sz="5400" b="1" dirty="0">
              <a:latin typeface="Times New Roman"/>
            </a:endParaRPr>
          </a:p>
        </p:txBody>
      </p:sp>
      <p:sp>
        <p:nvSpPr>
          <p:cNvPr id="4" name="Text Placeholder 3"/>
          <p:cNvSpPr>
            <a:spLocks noGrp="1"/>
          </p:cNvSpPr>
          <p:nvPr>
            <p:ph sz="half" idx="1"/>
          </p:nvPr>
        </p:nvSpPr>
        <p:spPr>
          <a:xfrm>
            <a:off x="304800" y="1447800"/>
            <a:ext cx="4038600" cy="4525963"/>
          </a:xfrm>
        </p:spPr>
        <p:txBody>
          <a:bodyPr>
            <a:noAutofit/>
          </a:bodyPr>
          <a:lstStyle/>
          <a:p>
            <a:pPr algn="ctr"/>
            <a:r>
              <a:rPr lang="en-US" sz="2200" b="1" dirty="0" smtClean="0">
                <a:latin typeface="Times New Roman"/>
              </a:rPr>
              <a:t>Time of day- Morning work rush, lunch rush, dessert rush</a:t>
            </a:r>
          </a:p>
          <a:p>
            <a:pPr algn="ctr"/>
            <a:r>
              <a:rPr lang="en-US" sz="2200" b="1" dirty="0" smtClean="0">
                <a:latin typeface="Times New Roman"/>
              </a:rPr>
              <a:t>Price- Specialty drinks are a lot more expensive</a:t>
            </a:r>
          </a:p>
          <a:p>
            <a:pPr algn="ctr"/>
            <a:r>
              <a:rPr lang="en-US" sz="2200" b="1" dirty="0" smtClean="0">
                <a:latin typeface="Times New Roman"/>
              </a:rPr>
              <a:t>Flavors- some people might not like the flavors offered</a:t>
            </a:r>
          </a:p>
          <a:p>
            <a:pPr algn="ctr"/>
            <a:r>
              <a:rPr lang="en-US" sz="2200" b="1" dirty="0" smtClean="0">
                <a:latin typeface="Times New Roman"/>
              </a:rPr>
              <a:t>Nutritional value of drinks</a:t>
            </a:r>
          </a:p>
          <a:p>
            <a:pPr algn="ctr"/>
            <a:r>
              <a:rPr lang="en-US" sz="2200" b="1" dirty="0" smtClean="0">
                <a:latin typeface="Times New Roman"/>
              </a:rPr>
              <a:t>We couldn’t hear as well in some Starbucks because the music was loud and costumers ordered too quietly.</a:t>
            </a:r>
          </a:p>
          <a:p>
            <a:pPr algn="ctr"/>
            <a:r>
              <a:rPr lang="en-US" sz="2200" b="1" dirty="0" smtClean="0">
                <a:latin typeface="Times New Roman"/>
              </a:rPr>
              <a:t>The Starbucks on North Main Street has a drive-thru  </a:t>
            </a:r>
            <a:endParaRPr lang="en-US" sz="2200" b="1" dirty="0">
              <a:latin typeface="Times New Roman"/>
            </a:endParaRPr>
          </a:p>
        </p:txBody>
      </p:sp>
      <p:pic>
        <p:nvPicPr>
          <p:cNvPr id="6" name="Content Placeholder 5" descr="Starbucks_DriveThrough_Hwy5-781977.0.jpg"/>
          <p:cNvPicPr>
            <a:picLocks noGrp="1" noChangeAspect="1"/>
          </p:cNvPicPr>
          <p:nvPr>
            <p:ph sz="half" idx="2"/>
          </p:nvPr>
        </p:nvPicPr>
        <p:blipFill>
          <a:blip r:embed="rId2"/>
          <a:stretch>
            <a:fillRect/>
          </a:stretch>
        </p:blipFill>
        <p:spPr>
          <a:xfrm>
            <a:off x="4572000" y="1981200"/>
            <a:ext cx="4343400" cy="3257550"/>
          </a:xfr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dirty="0" smtClean="0">
                <a:latin typeface="Times New Roman"/>
              </a:rPr>
              <a:t>Personal Comments</a:t>
            </a:r>
            <a:endParaRPr lang="en-US" sz="5400" b="1" dirty="0">
              <a:latin typeface="Times New Roman"/>
            </a:endParaRPr>
          </a:p>
        </p:txBody>
      </p:sp>
      <p:sp>
        <p:nvSpPr>
          <p:cNvPr id="3" name="Content Placeholder 2"/>
          <p:cNvSpPr>
            <a:spLocks noGrp="1"/>
          </p:cNvSpPr>
          <p:nvPr>
            <p:ph sz="half" idx="1"/>
          </p:nvPr>
        </p:nvSpPr>
        <p:spPr/>
        <p:txBody>
          <a:bodyPr>
            <a:normAutofit fontScale="92500" lnSpcReduction="20000"/>
          </a:bodyPr>
          <a:lstStyle/>
          <a:p>
            <a:pPr algn="ctr"/>
            <a:r>
              <a:rPr lang="en-US" b="1" dirty="0" smtClean="0">
                <a:latin typeface="Times New Roman"/>
              </a:rPr>
              <a:t>We thought men would buy plain coffee and more women would buy fancier drinks</a:t>
            </a:r>
          </a:p>
          <a:p>
            <a:pPr algn="ctr"/>
            <a:r>
              <a:rPr lang="en-US" b="1" dirty="0" smtClean="0">
                <a:latin typeface="Times New Roman"/>
              </a:rPr>
              <a:t>We expected more women than men to purchase Starbucks products</a:t>
            </a:r>
          </a:p>
          <a:p>
            <a:pPr algn="ctr"/>
            <a:r>
              <a:rPr lang="en-US" b="1" dirty="0" smtClean="0">
                <a:latin typeface="Times New Roman"/>
              </a:rPr>
              <a:t>We thought women would get smaller sizes because they have less calories  </a:t>
            </a:r>
            <a:endParaRPr lang="en-US" b="1" dirty="0">
              <a:latin typeface="Times New Roman"/>
            </a:endParaRPr>
          </a:p>
        </p:txBody>
      </p:sp>
      <p:pic>
        <p:nvPicPr>
          <p:cNvPr id="5" name="Content Placeholder 4" descr="starbucksIV.jpg"/>
          <p:cNvPicPr>
            <a:picLocks noGrp="1" noChangeAspect="1"/>
          </p:cNvPicPr>
          <p:nvPr>
            <p:ph sz="half" idx="2"/>
          </p:nvPr>
        </p:nvPicPr>
        <p:blipFill>
          <a:blip r:embed="rId2"/>
          <a:stretch>
            <a:fillRect/>
          </a:stretch>
        </p:blipFill>
        <p:spPr>
          <a:xfrm>
            <a:off x="5189935" y="1600200"/>
            <a:ext cx="2955130" cy="4525963"/>
          </a:xfr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b="1" dirty="0" smtClean="0">
                <a:latin typeface="Times New Roman"/>
              </a:rPr>
              <a:t>Conclusion</a:t>
            </a:r>
            <a:endParaRPr lang="en-US" sz="5400" b="1" dirty="0">
              <a:latin typeface="Times New Roman"/>
            </a:endParaRPr>
          </a:p>
        </p:txBody>
      </p:sp>
      <p:sp>
        <p:nvSpPr>
          <p:cNvPr id="5" name="Content Placeholder 4"/>
          <p:cNvSpPr>
            <a:spLocks noGrp="1"/>
          </p:cNvSpPr>
          <p:nvPr>
            <p:ph idx="1"/>
          </p:nvPr>
        </p:nvSpPr>
        <p:spPr/>
        <p:txBody>
          <a:bodyPr>
            <a:normAutofit lnSpcReduction="10000"/>
          </a:bodyPr>
          <a:lstStyle/>
          <a:p>
            <a:pPr algn="ctr">
              <a:buNone/>
            </a:pPr>
            <a:r>
              <a:rPr lang="en-US" b="1" dirty="0" smtClean="0">
                <a:latin typeface="Times New Roman"/>
              </a:rPr>
              <a:t>Based on our observational study we feel that</a:t>
            </a:r>
          </a:p>
          <a:p>
            <a:pPr algn="ctr">
              <a:buNone/>
            </a:pPr>
            <a:r>
              <a:rPr lang="en-US" b="1" dirty="0" smtClean="0">
                <a:latin typeface="Times New Roman"/>
              </a:rPr>
              <a:t>no more women than men go to Starbucks.</a:t>
            </a:r>
          </a:p>
          <a:p>
            <a:pPr algn="ctr">
              <a:buNone/>
            </a:pPr>
            <a:r>
              <a:rPr lang="en-US" b="1" dirty="0" smtClean="0">
                <a:latin typeface="Times New Roman"/>
              </a:rPr>
              <a:t>More men ordered regular coffee more than</a:t>
            </a:r>
          </a:p>
          <a:p>
            <a:pPr algn="ctr">
              <a:buNone/>
            </a:pPr>
            <a:r>
              <a:rPr lang="en-US" b="1" dirty="0" smtClean="0">
                <a:latin typeface="Times New Roman"/>
              </a:rPr>
              <a:t>women. However, the category of Espresso is</a:t>
            </a:r>
          </a:p>
          <a:p>
            <a:pPr algn="ctr">
              <a:buNone/>
            </a:pPr>
            <a:r>
              <a:rPr lang="en-US" b="1" dirty="0" smtClean="0">
                <a:latin typeface="Times New Roman"/>
              </a:rPr>
              <a:t>most popular. The choice of men's drink size was</a:t>
            </a:r>
          </a:p>
          <a:p>
            <a:pPr algn="ctr">
              <a:buNone/>
            </a:pPr>
            <a:r>
              <a:rPr lang="en-US" b="1" dirty="0" smtClean="0">
                <a:latin typeface="Times New Roman"/>
              </a:rPr>
              <a:t>typically smaller, whereas women's selection</a:t>
            </a:r>
          </a:p>
          <a:p>
            <a:pPr algn="ctr">
              <a:buNone/>
            </a:pPr>
            <a:r>
              <a:rPr lang="en-US" b="1" dirty="0" smtClean="0">
                <a:latin typeface="Times New Roman"/>
              </a:rPr>
              <a:t>was more equally distributed</a:t>
            </a:r>
            <a:r>
              <a:rPr lang="en-US" dirty="0" smtClean="0"/>
              <a:t>.</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offee.jpg"/>
          <p:cNvPicPr>
            <a:picLocks noGrp="1" noChangeAspect="1"/>
          </p:cNvPicPr>
          <p:nvPr>
            <p:ph idx="1"/>
          </p:nvPr>
        </p:nvPicPr>
        <p:blipFill>
          <a:blip r:embed="rId2">
            <a:lum bright="40000"/>
          </a:blip>
          <a:stretch>
            <a:fillRect/>
          </a:stretch>
        </p:blipFill>
        <p:spPr>
          <a:xfrm>
            <a:off x="0" y="0"/>
            <a:ext cx="9144000" cy="6858000"/>
          </a:xfrm>
          <a:effectLst>
            <a:softEdge rad="635000"/>
          </a:effectLst>
        </p:spPr>
      </p:pic>
      <p:sp>
        <p:nvSpPr>
          <p:cNvPr id="2" name="Title 1"/>
          <p:cNvSpPr>
            <a:spLocks noGrp="1"/>
          </p:cNvSpPr>
          <p:nvPr>
            <p:ph type="title"/>
          </p:nvPr>
        </p:nvSpPr>
        <p:spPr/>
        <p:txBody>
          <a:bodyPr>
            <a:normAutofit/>
          </a:bodyPr>
          <a:lstStyle/>
          <a:p>
            <a:r>
              <a:rPr lang="en-US" sz="5400" b="1" dirty="0" smtClean="0">
                <a:latin typeface="Times New Roman"/>
              </a:rPr>
              <a:t>About Starbucks </a:t>
            </a:r>
            <a:endParaRPr lang="en-US" sz="5400" b="1" dirty="0">
              <a:latin typeface="Times New Roman"/>
            </a:endParaRPr>
          </a:p>
        </p:txBody>
      </p:sp>
      <p:sp>
        <p:nvSpPr>
          <p:cNvPr id="5" name="TextBox 4"/>
          <p:cNvSpPr txBox="1"/>
          <p:nvPr/>
        </p:nvSpPr>
        <p:spPr>
          <a:xfrm>
            <a:off x="1066800" y="1371600"/>
            <a:ext cx="6934200" cy="1200328"/>
          </a:xfrm>
          <a:prstGeom prst="rect">
            <a:avLst/>
          </a:prstGeom>
          <a:noFill/>
        </p:spPr>
        <p:txBody>
          <a:bodyPr wrap="square" rtlCol="0">
            <a:spAutoFit/>
          </a:bodyPr>
          <a:lstStyle/>
          <a:p>
            <a:pPr algn="ctr"/>
            <a:r>
              <a:rPr lang="en-US" sz="2400" b="1" dirty="0" smtClean="0">
                <a:latin typeface="Times New Roman"/>
              </a:rPr>
              <a:t>Starbucks Mission: To inspire and nurture the human spirit— one person, one cup, and one neighborhood at a time.</a:t>
            </a:r>
            <a:endParaRPr lang="en-US" sz="2400" b="1" dirty="0">
              <a:latin typeface="Times New Roman"/>
            </a:endParaRPr>
          </a:p>
        </p:txBody>
      </p:sp>
      <p:sp>
        <p:nvSpPr>
          <p:cNvPr id="6" name="TextBox 5"/>
          <p:cNvSpPr txBox="1"/>
          <p:nvPr/>
        </p:nvSpPr>
        <p:spPr>
          <a:xfrm>
            <a:off x="3048000" y="2743200"/>
            <a:ext cx="5715000" cy="1200329"/>
          </a:xfrm>
          <a:prstGeom prst="rect">
            <a:avLst/>
          </a:prstGeom>
          <a:noFill/>
        </p:spPr>
        <p:txBody>
          <a:bodyPr wrap="square" rtlCol="0">
            <a:spAutoFit/>
          </a:bodyPr>
          <a:lstStyle/>
          <a:p>
            <a:pPr algn="ctr"/>
            <a:r>
              <a:rPr lang="en-US" sz="2400" b="1" dirty="0" smtClean="0">
                <a:latin typeface="Times New Roman"/>
              </a:rPr>
              <a:t>Environmental Mission: Starbucks is committed to a role of environmental leadership in all facets of our business.</a:t>
            </a:r>
            <a:endParaRPr lang="en-US" sz="2400" b="1" dirty="0">
              <a:latin typeface="Times New Roman"/>
            </a:endParaRPr>
          </a:p>
        </p:txBody>
      </p:sp>
      <p:sp>
        <p:nvSpPr>
          <p:cNvPr id="7" name="TextBox 6"/>
          <p:cNvSpPr txBox="1"/>
          <p:nvPr/>
        </p:nvSpPr>
        <p:spPr>
          <a:xfrm>
            <a:off x="3429000" y="4191000"/>
            <a:ext cx="5334000" cy="1200329"/>
          </a:xfrm>
          <a:prstGeom prst="rect">
            <a:avLst/>
          </a:prstGeom>
          <a:noFill/>
        </p:spPr>
        <p:txBody>
          <a:bodyPr wrap="square" rtlCol="0">
            <a:spAutoFit/>
          </a:bodyPr>
          <a:lstStyle/>
          <a:p>
            <a:r>
              <a:rPr lang="en-US" sz="2400" b="1" dirty="0" smtClean="0">
                <a:latin typeface="Times New Roman"/>
              </a:rPr>
              <a:t>Starbucks Gives: The Starbucks Foundation, Social Investments, Ethos Water, Regional and Local Donations</a:t>
            </a:r>
            <a:endParaRPr lang="en-US" sz="2400" b="1" dirty="0">
              <a:latin typeface="Times New Roman"/>
            </a:endParaRPr>
          </a:p>
        </p:txBody>
      </p:sp>
      <p:sp>
        <p:nvSpPr>
          <p:cNvPr id="8" name="TextBox 7"/>
          <p:cNvSpPr txBox="1"/>
          <p:nvPr/>
        </p:nvSpPr>
        <p:spPr>
          <a:xfrm>
            <a:off x="533400" y="5486400"/>
            <a:ext cx="8229600" cy="1200329"/>
          </a:xfrm>
          <a:prstGeom prst="rect">
            <a:avLst/>
          </a:prstGeom>
          <a:noFill/>
        </p:spPr>
        <p:txBody>
          <a:bodyPr wrap="square" rtlCol="0">
            <a:spAutoFit/>
          </a:bodyPr>
          <a:lstStyle/>
          <a:p>
            <a:pPr algn="ctr"/>
            <a:r>
              <a:rPr lang="en-US" sz="2400" b="1" dirty="0" smtClean="0">
                <a:latin typeface="Times New Roman"/>
              </a:rPr>
              <a:t>Diversity at Starbucks: Starbucks has made a business out of human connections, community involvement and the celebration of cultures.</a:t>
            </a:r>
            <a:endParaRPr lang="en-US" sz="2400" b="1" dirty="0">
              <a:latin typeface="Times New Roman"/>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dirty="0" smtClean="0">
                <a:latin typeface="Times New Roman"/>
              </a:rPr>
              <a:t>Starbucks Drinks</a:t>
            </a:r>
            <a:endParaRPr lang="en-US" sz="5400" b="1" dirty="0">
              <a:latin typeface="Times New Roman"/>
            </a:endParaRPr>
          </a:p>
        </p:txBody>
      </p:sp>
      <p:sp>
        <p:nvSpPr>
          <p:cNvPr id="3" name="Content Placeholder 2"/>
          <p:cNvSpPr>
            <a:spLocks noGrp="1"/>
          </p:cNvSpPr>
          <p:nvPr>
            <p:ph sz="half" idx="1"/>
          </p:nvPr>
        </p:nvSpPr>
        <p:spPr>
          <a:xfrm>
            <a:off x="381000" y="1524000"/>
            <a:ext cx="4038600" cy="5562600"/>
          </a:xfrm>
        </p:spPr>
        <p:txBody>
          <a:bodyPr>
            <a:normAutofit fontScale="85000" lnSpcReduction="10000"/>
          </a:bodyPr>
          <a:lstStyle/>
          <a:p>
            <a:pPr algn="ctr">
              <a:buNone/>
            </a:pPr>
            <a:r>
              <a:rPr lang="en-US" b="1" dirty="0" smtClean="0">
                <a:latin typeface="Times New Roman"/>
              </a:rPr>
              <a:t>Brewed Coffee</a:t>
            </a:r>
          </a:p>
          <a:p>
            <a:pPr>
              <a:buFont typeface="Arial"/>
              <a:buChar char="•"/>
            </a:pPr>
            <a:r>
              <a:rPr lang="en-US" b="1" dirty="0" smtClean="0">
                <a:latin typeface="Times New Roman"/>
              </a:rPr>
              <a:t>Coffee of the Week</a:t>
            </a:r>
          </a:p>
          <a:p>
            <a:pPr>
              <a:buFont typeface="Arial"/>
              <a:buChar char="•"/>
            </a:pPr>
            <a:r>
              <a:rPr lang="en-US" b="1" dirty="0" smtClean="0">
                <a:latin typeface="Times New Roman"/>
              </a:rPr>
              <a:t>Pike Place Roast</a:t>
            </a:r>
          </a:p>
          <a:p>
            <a:pPr>
              <a:buFont typeface="Arial"/>
              <a:buChar char="•"/>
            </a:pPr>
            <a:endParaRPr lang="en-US" b="1" dirty="0" smtClean="0">
              <a:latin typeface="Times New Roman"/>
            </a:endParaRPr>
          </a:p>
          <a:p>
            <a:pPr algn="ctr">
              <a:buNone/>
            </a:pPr>
            <a:r>
              <a:rPr lang="en-US" b="1" dirty="0" smtClean="0">
                <a:latin typeface="Times New Roman"/>
              </a:rPr>
              <a:t>Espresso</a:t>
            </a:r>
          </a:p>
          <a:p>
            <a:pPr>
              <a:buFont typeface="Arial"/>
              <a:buChar char="•"/>
            </a:pPr>
            <a:r>
              <a:rPr lang="en-US" b="1" dirty="0" smtClean="0">
                <a:latin typeface="Times New Roman"/>
              </a:rPr>
              <a:t>Latte</a:t>
            </a:r>
          </a:p>
          <a:p>
            <a:pPr>
              <a:buFont typeface="Arial"/>
              <a:buChar char="•"/>
            </a:pPr>
            <a:r>
              <a:rPr lang="en-US" b="1" dirty="0" err="1" smtClean="0">
                <a:latin typeface="Times New Roman"/>
              </a:rPr>
              <a:t>Cappuccinno</a:t>
            </a:r>
            <a:endParaRPr lang="en-US" b="1" dirty="0" smtClean="0">
              <a:latin typeface="Times New Roman"/>
            </a:endParaRPr>
          </a:p>
          <a:p>
            <a:pPr>
              <a:buFont typeface="Arial"/>
              <a:buChar char="•"/>
            </a:pPr>
            <a:r>
              <a:rPr lang="en-US" b="1" dirty="0" smtClean="0">
                <a:latin typeface="Times New Roman"/>
              </a:rPr>
              <a:t>Caramel Macchiato</a:t>
            </a:r>
          </a:p>
          <a:p>
            <a:pPr>
              <a:buNone/>
            </a:pPr>
            <a:endParaRPr lang="en-US" b="1" dirty="0" smtClean="0">
              <a:latin typeface="Times New Roman"/>
            </a:endParaRPr>
          </a:p>
          <a:p>
            <a:pPr algn="ctr">
              <a:buNone/>
            </a:pPr>
            <a:r>
              <a:rPr lang="en-US" b="1" dirty="0" err="1" smtClean="0">
                <a:latin typeface="Times New Roman"/>
              </a:rPr>
              <a:t>Frappuccino</a:t>
            </a:r>
            <a:endParaRPr lang="en-US" b="1" dirty="0" smtClean="0">
              <a:latin typeface="Times New Roman"/>
            </a:endParaRPr>
          </a:p>
          <a:p>
            <a:pPr>
              <a:buFont typeface="Arial"/>
              <a:buChar char="•"/>
            </a:pPr>
            <a:r>
              <a:rPr lang="en-US" b="1" dirty="0" smtClean="0">
                <a:latin typeface="Times New Roman"/>
              </a:rPr>
              <a:t>Caramel, Vanilla Bean, Mocha</a:t>
            </a:r>
          </a:p>
          <a:p>
            <a:pPr>
              <a:buFont typeface="Arial"/>
              <a:buChar char="•"/>
            </a:pPr>
            <a:endParaRPr lang="en-US" dirty="0"/>
          </a:p>
        </p:txBody>
      </p:sp>
      <p:sp>
        <p:nvSpPr>
          <p:cNvPr id="7" name="Content Placeholder 6"/>
          <p:cNvSpPr>
            <a:spLocks noGrp="1"/>
          </p:cNvSpPr>
          <p:nvPr>
            <p:ph sz="half" idx="2"/>
          </p:nvPr>
        </p:nvSpPr>
        <p:spPr>
          <a:xfrm>
            <a:off x="4648200" y="1447800"/>
            <a:ext cx="4038600" cy="5257800"/>
          </a:xfrm>
        </p:spPr>
        <p:txBody>
          <a:bodyPr>
            <a:normAutofit fontScale="85000" lnSpcReduction="10000"/>
          </a:bodyPr>
          <a:lstStyle/>
          <a:p>
            <a:pPr algn="ctr">
              <a:buNone/>
            </a:pPr>
            <a:r>
              <a:rPr lang="en-US" b="1" dirty="0" err="1" smtClean="0">
                <a:latin typeface="Times New Roman"/>
              </a:rPr>
              <a:t>Tazo</a:t>
            </a:r>
            <a:r>
              <a:rPr lang="en-US" b="1" dirty="0" smtClean="0">
                <a:latin typeface="Times New Roman"/>
              </a:rPr>
              <a:t> Tea</a:t>
            </a:r>
          </a:p>
          <a:p>
            <a:pPr>
              <a:buFont typeface="Arial"/>
              <a:buChar char="•"/>
            </a:pPr>
            <a:r>
              <a:rPr lang="en-US" b="1" dirty="0" err="1" smtClean="0">
                <a:latin typeface="Times New Roman"/>
              </a:rPr>
              <a:t>Chai</a:t>
            </a:r>
            <a:r>
              <a:rPr lang="en-US" b="1" dirty="0" smtClean="0">
                <a:latin typeface="Times New Roman"/>
              </a:rPr>
              <a:t> Tea Latte</a:t>
            </a:r>
          </a:p>
          <a:p>
            <a:pPr>
              <a:buFont typeface="Arial"/>
              <a:buChar char="•"/>
            </a:pPr>
            <a:r>
              <a:rPr lang="en-US" b="1" dirty="0" smtClean="0">
                <a:latin typeface="Times New Roman"/>
              </a:rPr>
              <a:t>Hot/Iced Tea</a:t>
            </a:r>
          </a:p>
          <a:p>
            <a:pPr>
              <a:buFont typeface="Arial"/>
              <a:buChar char="•"/>
            </a:pPr>
            <a:endParaRPr lang="en-US" b="1" dirty="0" smtClean="0">
              <a:latin typeface="Times New Roman"/>
            </a:endParaRPr>
          </a:p>
          <a:p>
            <a:pPr algn="ctr">
              <a:buNone/>
            </a:pPr>
            <a:r>
              <a:rPr lang="en-US" b="1" dirty="0" smtClean="0">
                <a:latin typeface="Times New Roman"/>
              </a:rPr>
              <a:t>Classic Favorites</a:t>
            </a:r>
          </a:p>
          <a:p>
            <a:pPr>
              <a:buFont typeface="Arial"/>
              <a:buChar char="•"/>
            </a:pPr>
            <a:r>
              <a:rPr lang="en-US" b="1" dirty="0" smtClean="0">
                <a:latin typeface="Times New Roman"/>
              </a:rPr>
              <a:t>Hot Chocolate</a:t>
            </a:r>
          </a:p>
          <a:p>
            <a:pPr>
              <a:buNone/>
            </a:pPr>
            <a:endParaRPr lang="en-US" b="1" dirty="0" smtClean="0">
              <a:latin typeface="Times New Roman"/>
            </a:endParaRPr>
          </a:p>
          <a:p>
            <a:pPr algn="ctr">
              <a:buNone/>
            </a:pPr>
            <a:r>
              <a:rPr lang="en-US" b="1" dirty="0" smtClean="0">
                <a:latin typeface="Times New Roman"/>
              </a:rPr>
              <a:t>Other</a:t>
            </a:r>
          </a:p>
          <a:p>
            <a:pPr>
              <a:buFont typeface="Arial"/>
              <a:buChar char="•"/>
            </a:pPr>
            <a:r>
              <a:rPr lang="en-US" b="1" dirty="0" smtClean="0">
                <a:latin typeface="Times New Roman"/>
              </a:rPr>
              <a:t>Food (Bagel, Scone, Fruit)</a:t>
            </a:r>
          </a:p>
          <a:p>
            <a:pPr>
              <a:buFont typeface="Arial"/>
              <a:buChar char="•"/>
            </a:pPr>
            <a:r>
              <a:rPr lang="en-US" b="1" dirty="0" smtClean="0">
                <a:latin typeface="Times New Roman"/>
              </a:rPr>
              <a:t>Gift Cards</a:t>
            </a:r>
          </a:p>
          <a:p>
            <a:pPr>
              <a:buFont typeface="Arial"/>
              <a:buChar char="•"/>
            </a:pPr>
            <a:r>
              <a:rPr lang="en-US" b="1" dirty="0" smtClean="0">
                <a:latin typeface="Times New Roman"/>
              </a:rPr>
              <a:t>Merchandise (Cups, Bagged Coffee)</a:t>
            </a:r>
          </a:p>
          <a:p>
            <a:pPr>
              <a:buFont typeface="Arial"/>
              <a:buChar char="•"/>
            </a:pPr>
            <a:r>
              <a:rPr lang="en-US" b="1" dirty="0" smtClean="0">
                <a:latin typeface="Times New Roman"/>
              </a:rPr>
              <a:t>Water</a:t>
            </a:r>
            <a:endParaRPr lang="en-US" b="1" dirty="0">
              <a:latin typeface="Times New Roman"/>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dirty="0" smtClean="0">
                <a:latin typeface="Times New Roman"/>
              </a:rPr>
              <a:t>Drink Sizes</a:t>
            </a:r>
            <a:endParaRPr lang="en-US" sz="5400" b="1" dirty="0">
              <a:latin typeface="Times New Roman"/>
            </a:endParaRPr>
          </a:p>
        </p:txBody>
      </p:sp>
      <p:sp>
        <p:nvSpPr>
          <p:cNvPr id="3" name="Content Placeholder 2"/>
          <p:cNvSpPr>
            <a:spLocks noGrp="1"/>
          </p:cNvSpPr>
          <p:nvPr>
            <p:ph sz="half" idx="1"/>
          </p:nvPr>
        </p:nvSpPr>
        <p:spPr>
          <a:xfrm>
            <a:off x="152400" y="2209800"/>
            <a:ext cx="4038600" cy="4525963"/>
          </a:xfrm>
        </p:spPr>
        <p:txBody>
          <a:bodyPr/>
          <a:lstStyle/>
          <a:p>
            <a:pPr algn="ctr">
              <a:buNone/>
            </a:pPr>
            <a:r>
              <a:rPr lang="en-US" b="1" dirty="0" smtClean="0">
                <a:latin typeface="Times New Roman"/>
              </a:rPr>
              <a:t>Kids = Kids</a:t>
            </a:r>
          </a:p>
          <a:p>
            <a:pPr algn="ctr">
              <a:buNone/>
            </a:pPr>
            <a:endParaRPr lang="en-US" b="1" dirty="0" smtClean="0">
              <a:latin typeface="Times New Roman"/>
            </a:endParaRPr>
          </a:p>
          <a:p>
            <a:pPr algn="ctr">
              <a:buNone/>
            </a:pPr>
            <a:r>
              <a:rPr lang="en-US" b="1" dirty="0" smtClean="0">
                <a:latin typeface="Times New Roman"/>
              </a:rPr>
              <a:t>Tall = Small</a:t>
            </a:r>
          </a:p>
          <a:p>
            <a:pPr algn="ctr">
              <a:buNone/>
            </a:pPr>
            <a:endParaRPr lang="en-US" b="1" dirty="0" smtClean="0">
              <a:latin typeface="Times New Roman"/>
            </a:endParaRPr>
          </a:p>
          <a:p>
            <a:pPr algn="ctr">
              <a:buNone/>
            </a:pPr>
            <a:r>
              <a:rPr lang="en-US" b="1" dirty="0" smtClean="0">
                <a:latin typeface="Times New Roman"/>
              </a:rPr>
              <a:t>Grande = Medium</a:t>
            </a:r>
          </a:p>
          <a:p>
            <a:pPr algn="ctr">
              <a:buNone/>
            </a:pPr>
            <a:endParaRPr lang="en-US" b="1" dirty="0" smtClean="0">
              <a:latin typeface="Times New Roman"/>
            </a:endParaRPr>
          </a:p>
          <a:p>
            <a:pPr algn="ctr">
              <a:buNone/>
            </a:pPr>
            <a:r>
              <a:rPr lang="en-US" b="1" dirty="0" err="1" smtClean="0">
                <a:latin typeface="Times New Roman"/>
              </a:rPr>
              <a:t>Venti</a:t>
            </a:r>
            <a:r>
              <a:rPr lang="en-US" b="1" dirty="0" smtClean="0">
                <a:latin typeface="Times New Roman"/>
              </a:rPr>
              <a:t> = Large</a:t>
            </a:r>
            <a:endParaRPr lang="en-US" b="1" dirty="0">
              <a:latin typeface="Times New Roman"/>
            </a:endParaRPr>
          </a:p>
        </p:txBody>
      </p:sp>
      <p:pic>
        <p:nvPicPr>
          <p:cNvPr id="5" name="Content Placeholder 4" descr="starbucks.jpg"/>
          <p:cNvPicPr>
            <a:picLocks noGrp="1" noChangeAspect="1"/>
          </p:cNvPicPr>
          <p:nvPr>
            <p:ph sz="half" idx="2"/>
          </p:nvPr>
        </p:nvPicPr>
        <p:blipFill>
          <a:blip r:embed="rId2"/>
          <a:stretch>
            <a:fillRect/>
          </a:stretch>
        </p:blipFill>
        <p:spPr>
          <a:xfrm>
            <a:off x="4082913" y="2356849"/>
            <a:ext cx="4603887" cy="3434351"/>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152400"/>
            <a:ext cx="7239000" cy="1162050"/>
          </a:xfrm>
        </p:spPr>
        <p:txBody>
          <a:bodyPr>
            <a:noAutofit/>
          </a:bodyPr>
          <a:lstStyle/>
          <a:p>
            <a:pPr algn="ctr"/>
            <a:r>
              <a:rPr lang="en-US" sz="5400" dirty="0" smtClean="0">
                <a:latin typeface="Times New Roman"/>
              </a:rPr>
              <a:t>Observational study</a:t>
            </a:r>
            <a:endParaRPr lang="en-US" sz="5400" dirty="0">
              <a:latin typeface="Times New Roman"/>
            </a:endParaRPr>
          </a:p>
        </p:txBody>
      </p:sp>
      <p:sp>
        <p:nvSpPr>
          <p:cNvPr id="5" name="Text Placeholder 4"/>
          <p:cNvSpPr>
            <a:spLocks noGrp="1"/>
          </p:cNvSpPr>
          <p:nvPr>
            <p:ph type="body" sz="half" idx="2"/>
          </p:nvPr>
        </p:nvSpPr>
        <p:spPr>
          <a:xfrm>
            <a:off x="457200" y="1600200"/>
            <a:ext cx="3008313" cy="4691063"/>
          </a:xfrm>
        </p:spPr>
        <p:txBody>
          <a:bodyPr>
            <a:noAutofit/>
          </a:bodyPr>
          <a:lstStyle/>
          <a:p>
            <a:pPr algn="ctr"/>
            <a:r>
              <a:rPr lang="en-US" sz="1700" b="1" dirty="0" smtClean="0">
                <a:latin typeface="Times New Roman"/>
              </a:rPr>
              <a:t>We wanted to compare the gender, drink size and drink selection of people who drink Starbucks coffee. </a:t>
            </a:r>
          </a:p>
          <a:p>
            <a:pPr algn="ctr"/>
            <a:r>
              <a:rPr lang="en-US" sz="1700" b="1" dirty="0" smtClean="0">
                <a:latin typeface="Times New Roman"/>
              </a:rPr>
              <a:t>The categories we used for drink selection were identical to those of Starbucks.</a:t>
            </a:r>
          </a:p>
          <a:p>
            <a:pPr algn="ctr"/>
            <a:endParaRPr lang="en-US" sz="1700" b="1" dirty="0" smtClean="0">
              <a:latin typeface="Times New Roman"/>
            </a:endParaRPr>
          </a:p>
          <a:p>
            <a:pPr algn="ctr"/>
            <a:r>
              <a:rPr lang="en-US" sz="1700" b="1" dirty="0" smtClean="0">
                <a:latin typeface="Times New Roman"/>
              </a:rPr>
              <a:t>We went to 4  Starbucks:</a:t>
            </a:r>
          </a:p>
          <a:p>
            <a:pPr algn="ctr"/>
            <a:r>
              <a:rPr lang="en-US" sz="1700" b="1" dirty="0" smtClean="0">
                <a:latin typeface="Times New Roman"/>
              </a:rPr>
              <a:t>Montgomery Mall, 6-8 pm Monday</a:t>
            </a:r>
          </a:p>
          <a:p>
            <a:pPr algn="ctr"/>
            <a:r>
              <a:rPr lang="en-US" sz="1700" b="1" dirty="0" smtClean="0">
                <a:latin typeface="Times New Roman"/>
              </a:rPr>
              <a:t>Doylestown N Main Street, 7-9 pm Wednesday</a:t>
            </a:r>
          </a:p>
          <a:p>
            <a:pPr algn="ctr"/>
            <a:r>
              <a:rPr lang="en-US" sz="1700" b="1" dirty="0" smtClean="0">
                <a:latin typeface="Times New Roman"/>
              </a:rPr>
              <a:t>Doylestown Main Street, 7:30- 9:30 am Friday</a:t>
            </a:r>
          </a:p>
          <a:p>
            <a:pPr algn="ctr"/>
            <a:r>
              <a:rPr lang="en-US" sz="1700" b="1" dirty="0" smtClean="0">
                <a:latin typeface="Times New Roman"/>
              </a:rPr>
              <a:t>Warrington Barn Plaza, 7-9 pm Sunday</a:t>
            </a:r>
          </a:p>
          <a:p>
            <a:pPr algn="ctr"/>
            <a:endParaRPr lang="en-US" b="1" dirty="0" smtClean="0">
              <a:latin typeface="Times New Roman"/>
            </a:endParaRPr>
          </a:p>
        </p:txBody>
      </p:sp>
      <p:pic>
        <p:nvPicPr>
          <p:cNvPr id="7" name="Picture 6" descr="20061101_starbucks_900x600.jpg"/>
          <p:cNvPicPr>
            <a:picLocks noChangeAspect="1"/>
          </p:cNvPicPr>
          <p:nvPr/>
        </p:nvPicPr>
        <p:blipFill>
          <a:blip r:embed="rId2"/>
          <a:stretch>
            <a:fillRect/>
          </a:stretch>
        </p:blipFill>
        <p:spPr>
          <a:xfrm>
            <a:off x="3733800" y="2971800"/>
            <a:ext cx="5143500" cy="3429000"/>
          </a:xfrm>
          <a:prstGeom prst="rect">
            <a:avLst/>
          </a:prstGeom>
        </p:spPr>
      </p:pic>
      <p:sp>
        <p:nvSpPr>
          <p:cNvPr id="6" name="TextBox 5"/>
          <p:cNvSpPr txBox="1"/>
          <p:nvPr/>
        </p:nvSpPr>
        <p:spPr>
          <a:xfrm>
            <a:off x="4038600" y="1600200"/>
            <a:ext cx="4572000" cy="1400383"/>
          </a:xfrm>
          <a:prstGeom prst="rect">
            <a:avLst/>
          </a:prstGeom>
          <a:noFill/>
        </p:spPr>
        <p:txBody>
          <a:bodyPr wrap="square" rtlCol="0">
            <a:spAutoFit/>
          </a:bodyPr>
          <a:lstStyle/>
          <a:p>
            <a:pPr algn="ctr"/>
            <a:r>
              <a:rPr lang="en-US" sz="1700" b="1" dirty="0" smtClean="0">
                <a:latin typeface="Times New Roman"/>
              </a:rPr>
              <a:t>We observed every costumer who came in during the 2 hour interval. </a:t>
            </a:r>
          </a:p>
          <a:p>
            <a:pPr algn="ctr"/>
            <a:endParaRPr lang="en-US" sz="1700" b="1" dirty="0" smtClean="0">
              <a:latin typeface="Times New Roman"/>
            </a:endParaRPr>
          </a:p>
          <a:p>
            <a:pPr algn="ctr"/>
            <a:r>
              <a:rPr lang="en-US" sz="1700" b="1" dirty="0" smtClean="0">
                <a:latin typeface="Times New Roman"/>
              </a:rPr>
              <a:t>This was the most effective way to randomize our study</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534400" cy="1249362"/>
          </a:xfrm>
        </p:spPr>
        <p:txBody>
          <a:bodyPr>
            <a:noAutofit/>
          </a:bodyPr>
          <a:lstStyle/>
          <a:p>
            <a:r>
              <a:rPr lang="en-US" sz="5400" b="1" dirty="0" smtClean="0">
                <a:latin typeface="Times New Roman"/>
              </a:rPr>
              <a:t>Chi- Square for Association</a:t>
            </a:r>
            <a:br>
              <a:rPr lang="en-US" sz="5400" b="1" dirty="0" smtClean="0">
                <a:latin typeface="Times New Roman"/>
              </a:rPr>
            </a:br>
            <a:r>
              <a:rPr lang="en-US" sz="5400" b="1" dirty="0" smtClean="0">
                <a:latin typeface="Times New Roman"/>
              </a:rPr>
              <a:t>Test 1</a:t>
            </a:r>
            <a:endParaRPr lang="en-US" sz="5400" b="1" dirty="0">
              <a:latin typeface="Times New Roman"/>
            </a:endParaRPr>
          </a:p>
        </p:txBody>
      </p:sp>
      <p:graphicFrame>
        <p:nvGraphicFramePr>
          <p:cNvPr id="4" name="Content Placeholder 3"/>
          <p:cNvGraphicFramePr>
            <a:graphicFrameLocks noGrp="1"/>
          </p:cNvGraphicFramePr>
          <p:nvPr>
            <p:ph idx="1"/>
          </p:nvPr>
        </p:nvGraphicFramePr>
        <p:xfrm>
          <a:off x="457200" y="18288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dirty="0" smtClean="0">
                <a:latin typeface="Times New Roman"/>
              </a:rPr>
              <a:t>Exploratory Data Analysis</a:t>
            </a:r>
            <a:endParaRPr lang="en-US" sz="5400" b="1" dirty="0">
              <a:latin typeface="Times New Roman"/>
            </a:endParaRPr>
          </a:p>
        </p:txBody>
      </p:sp>
      <p:sp>
        <p:nvSpPr>
          <p:cNvPr id="3" name="Content Placeholder 2"/>
          <p:cNvSpPr>
            <a:spLocks noGrp="1"/>
          </p:cNvSpPr>
          <p:nvPr>
            <p:ph idx="1"/>
          </p:nvPr>
        </p:nvSpPr>
        <p:spPr/>
        <p:txBody>
          <a:bodyPr>
            <a:normAutofit fontScale="85000" lnSpcReduction="10000"/>
          </a:bodyPr>
          <a:lstStyle/>
          <a:p>
            <a:pPr algn="ctr"/>
            <a:r>
              <a:rPr lang="en-US" b="1" dirty="0" smtClean="0">
                <a:latin typeface="Times New Roman"/>
              </a:rPr>
              <a:t>The men’s drink size selection is right skewed, indicating that men preferred smaller sizes.</a:t>
            </a:r>
          </a:p>
          <a:p>
            <a:pPr algn="ctr"/>
            <a:r>
              <a:rPr lang="en-US" b="1" dirty="0" smtClean="0">
                <a:latin typeface="Times New Roman"/>
              </a:rPr>
              <a:t>The smaller drinks of men might be a result of their desire for a quick “pick me up” rather than a delicious treat.</a:t>
            </a:r>
          </a:p>
          <a:p>
            <a:pPr algn="ctr"/>
            <a:r>
              <a:rPr lang="en-US" b="1" dirty="0" smtClean="0">
                <a:latin typeface="Times New Roman"/>
              </a:rPr>
              <a:t>The women’s drink selection is more evenly distributed, showing that there was no clear preference in size.</a:t>
            </a:r>
          </a:p>
          <a:p>
            <a:pPr algn="ctr"/>
            <a:r>
              <a:rPr lang="en-US" b="1" dirty="0" smtClean="0">
                <a:latin typeface="Times New Roman"/>
              </a:rPr>
              <a:t>This even distribution could be due to the fact that most women choose the drink and size that they are in the mood for at that moment in time.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dirty="0" smtClean="0">
                <a:latin typeface="Times New Roman"/>
              </a:rPr>
              <a:t>Chi –Square Assumptions</a:t>
            </a:r>
            <a:endParaRPr lang="en-US" sz="5400" b="1" dirty="0">
              <a:latin typeface="Times New Roman"/>
            </a:endParaRPr>
          </a:p>
        </p:txBody>
      </p:sp>
      <p:sp>
        <p:nvSpPr>
          <p:cNvPr id="3" name="Content Placeholder 2"/>
          <p:cNvSpPr>
            <a:spLocks noGrp="1"/>
          </p:cNvSpPr>
          <p:nvPr>
            <p:ph sz="half" idx="1"/>
          </p:nvPr>
        </p:nvSpPr>
        <p:spPr/>
        <p:txBody>
          <a:bodyPr/>
          <a:lstStyle/>
          <a:p>
            <a:pPr algn="ctr">
              <a:buNone/>
            </a:pPr>
            <a:r>
              <a:rPr lang="en-US" sz="3000" b="1" dirty="0" smtClean="0">
                <a:latin typeface="Times New Roman"/>
              </a:rPr>
              <a:t>State</a:t>
            </a:r>
          </a:p>
          <a:p>
            <a:pPr algn="ctr">
              <a:buNone/>
            </a:pPr>
            <a:endParaRPr lang="en-US" b="1" dirty="0" smtClean="0">
              <a:latin typeface="Times New Roman"/>
            </a:endParaRPr>
          </a:p>
          <a:p>
            <a:pPr>
              <a:buFont typeface="Arial"/>
              <a:buChar char="•"/>
            </a:pPr>
            <a:r>
              <a:rPr lang="en-US" b="1" dirty="0" smtClean="0">
                <a:latin typeface="Times New Roman"/>
              </a:rPr>
              <a:t> 2 independent SRS</a:t>
            </a:r>
          </a:p>
          <a:p>
            <a:pPr>
              <a:buFont typeface="Arial"/>
              <a:buChar char="•"/>
            </a:pPr>
            <a:r>
              <a:rPr lang="en-US" b="1" dirty="0" smtClean="0">
                <a:latin typeface="Times New Roman"/>
              </a:rPr>
              <a:t>All expected counts are greater than or equal to 5</a:t>
            </a:r>
          </a:p>
        </p:txBody>
      </p:sp>
      <p:sp>
        <p:nvSpPr>
          <p:cNvPr id="4" name="Content Placeholder 3"/>
          <p:cNvSpPr>
            <a:spLocks noGrp="1"/>
          </p:cNvSpPr>
          <p:nvPr>
            <p:ph sz="half" idx="2"/>
          </p:nvPr>
        </p:nvSpPr>
        <p:spPr/>
        <p:txBody>
          <a:bodyPr/>
          <a:lstStyle/>
          <a:p>
            <a:pPr algn="ctr">
              <a:buNone/>
            </a:pPr>
            <a:r>
              <a:rPr lang="en-US" sz="3000" b="1" dirty="0" smtClean="0">
                <a:latin typeface="Times New Roman"/>
              </a:rPr>
              <a:t>Check</a:t>
            </a:r>
          </a:p>
          <a:p>
            <a:pPr algn="ctr">
              <a:buNone/>
            </a:pPr>
            <a:endParaRPr lang="en-US" sz="3000" b="1" dirty="0" smtClean="0">
              <a:latin typeface="Times New Roman"/>
            </a:endParaRPr>
          </a:p>
          <a:p>
            <a:pPr>
              <a:buFont typeface="Arial"/>
              <a:buChar char="•"/>
            </a:pPr>
            <a:r>
              <a:rPr lang="en-US" b="1" dirty="0" smtClean="0">
                <a:latin typeface="Times New Roman"/>
              </a:rPr>
              <a:t>2 independent SRS- assumed</a:t>
            </a:r>
          </a:p>
          <a:p>
            <a:pPr>
              <a:buFont typeface="Arial"/>
              <a:buChar char="•"/>
            </a:pPr>
            <a:r>
              <a:rPr lang="en-US" b="1" dirty="0" smtClean="0">
                <a:latin typeface="Times New Roman"/>
              </a:rPr>
              <a:t>This condition was not met however we proceeded with the test </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447800"/>
            <a:ext cx="8915400" cy="1066800"/>
          </a:xfrm>
        </p:spPr>
        <p:txBody>
          <a:bodyPr>
            <a:noAutofit/>
          </a:bodyPr>
          <a:lstStyle/>
          <a:p>
            <a:pPr algn="ctr"/>
            <a:r>
              <a:rPr lang="en-US" sz="5400" dirty="0" smtClean="0">
                <a:latin typeface="Times New Roman"/>
              </a:rPr>
              <a:t>Chi- Square Test for Association: </a:t>
            </a:r>
            <a:br>
              <a:rPr lang="en-US" sz="5400" dirty="0" smtClean="0">
                <a:latin typeface="Times New Roman"/>
              </a:rPr>
            </a:br>
            <a:r>
              <a:rPr lang="en-US" sz="5400" dirty="0" smtClean="0">
                <a:latin typeface="Times New Roman"/>
              </a:rPr>
              <a:t>Gender vs. Drink Size</a:t>
            </a:r>
            <a:endParaRPr lang="en-US" sz="5400" dirty="0">
              <a:latin typeface="Times New Roman"/>
            </a:endParaRPr>
          </a:p>
        </p:txBody>
      </p:sp>
      <p:sp>
        <p:nvSpPr>
          <p:cNvPr id="4" name="Text Placeholder 3"/>
          <p:cNvSpPr>
            <a:spLocks noGrp="1"/>
          </p:cNvSpPr>
          <p:nvPr>
            <p:ph type="body" sz="half" idx="2"/>
          </p:nvPr>
        </p:nvSpPr>
        <p:spPr>
          <a:xfrm>
            <a:off x="609600" y="2027237"/>
            <a:ext cx="8001000" cy="4830763"/>
          </a:xfrm>
        </p:spPr>
        <p:txBody>
          <a:bodyPr>
            <a:normAutofit fontScale="85000" lnSpcReduction="20000"/>
          </a:bodyPr>
          <a:lstStyle/>
          <a:p>
            <a:pPr algn="ctr"/>
            <a:endParaRPr lang="en-US" sz="2162" b="1" dirty="0" smtClean="0">
              <a:latin typeface="Times New Roman"/>
            </a:endParaRPr>
          </a:p>
          <a:p>
            <a:pPr algn="ctr"/>
            <a:endParaRPr lang="en-US" sz="2162" b="1" dirty="0" smtClean="0">
              <a:latin typeface="Times New Roman"/>
            </a:endParaRPr>
          </a:p>
          <a:p>
            <a:pPr algn="ctr"/>
            <a:r>
              <a:rPr lang="en-US" sz="2595" b="1" dirty="0" smtClean="0">
                <a:latin typeface="Times New Roman"/>
              </a:rPr>
              <a:t>Ho: There is no association between gender and drink size</a:t>
            </a:r>
          </a:p>
          <a:p>
            <a:pPr algn="ctr"/>
            <a:r>
              <a:rPr lang="en-US" sz="2595" b="1" dirty="0" smtClean="0">
                <a:latin typeface="Times New Roman"/>
              </a:rPr>
              <a:t>Ha: There is an association between  gender and drink </a:t>
            </a:r>
          </a:p>
          <a:p>
            <a:endParaRPr lang="en-US" sz="2595" dirty="0">
              <a:latin typeface="Times New Roman"/>
            </a:endParaRPr>
          </a:p>
          <a:p>
            <a:endParaRPr lang="en-US" sz="2595" dirty="0" smtClean="0">
              <a:latin typeface="Times New Roman"/>
            </a:endParaRPr>
          </a:p>
          <a:p>
            <a:endParaRPr lang="en-US" sz="2595" dirty="0">
              <a:latin typeface="Times New Roman"/>
            </a:endParaRPr>
          </a:p>
          <a:p>
            <a:endParaRPr lang="en-US" sz="2595" dirty="0" smtClean="0">
              <a:latin typeface="Times New Roman"/>
            </a:endParaRPr>
          </a:p>
          <a:p>
            <a:endParaRPr lang="en-US" sz="2595" dirty="0" smtClean="0">
              <a:latin typeface="Times New Roman"/>
            </a:endParaRPr>
          </a:p>
          <a:p>
            <a:endParaRPr lang="en-US" sz="2595" dirty="0" smtClean="0">
              <a:latin typeface="Times New Roman"/>
            </a:endParaRPr>
          </a:p>
          <a:p>
            <a:endParaRPr lang="en-US" sz="2595" dirty="0">
              <a:latin typeface="Times New Roman"/>
            </a:endParaRPr>
          </a:p>
          <a:p>
            <a:pPr algn="ctr"/>
            <a:r>
              <a:rPr lang="en-US" sz="2595" b="1" dirty="0" smtClean="0">
                <a:latin typeface="Times New Roman"/>
              </a:rPr>
              <a:t>We fail to reject Ho because the P-value of .27 &gt;</a:t>
            </a:r>
            <a:r>
              <a:rPr lang="el-GR" sz="2595" b="1" dirty="0" smtClean="0">
                <a:latin typeface="Times New Roman"/>
              </a:rPr>
              <a:t>α</a:t>
            </a:r>
            <a:r>
              <a:rPr lang="en-US" sz="2595" b="1" dirty="0" smtClean="0">
                <a:latin typeface="Times New Roman"/>
              </a:rPr>
              <a:t>= 0.05. There is sufficient evidence that there is no association between gender and size of drink.  </a:t>
            </a:r>
          </a:p>
          <a:p>
            <a:endParaRPr lang="en-US" sz="2595" dirty="0"/>
          </a:p>
        </p:txBody>
      </p:sp>
      <p:graphicFrame>
        <p:nvGraphicFramePr>
          <p:cNvPr id="1027" name="Object 3"/>
          <p:cNvGraphicFramePr>
            <a:graphicFrameLocks noChangeAspect="1"/>
          </p:cNvGraphicFramePr>
          <p:nvPr/>
        </p:nvGraphicFramePr>
        <p:xfrm>
          <a:off x="533400" y="3810000"/>
          <a:ext cx="8177212" cy="838200"/>
        </p:xfrm>
        <a:graphic>
          <a:graphicData uri="http://schemas.openxmlformats.org/presentationml/2006/ole">
            <p:oleObj spid="_x0000_s1027" name="Equation" r:id="rId3" imgW="7315200" imgH="749300" progId="Equation.3">
              <p:embed/>
            </p:oleObj>
          </a:graphicData>
        </a:graphic>
      </p:graphicFrame>
      <p:graphicFrame>
        <p:nvGraphicFramePr>
          <p:cNvPr id="8" name="Object 7"/>
          <p:cNvGraphicFramePr>
            <a:graphicFrameLocks noChangeAspect="1"/>
          </p:cNvGraphicFramePr>
          <p:nvPr/>
        </p:nvGraphicFramePr>
        <p:xfrm>
          <a:off x="2438400" y="4953000"/>
          <a:ext cx="4343400" cy="562454"/>
        </p:xfrm>
        <a:graphic>
          <a:graphicData uri="http://schemas.openxmlformats.org/presentationml/2006/ole">
            <p:oleObj spid="_x0000_s1028" name="Equation" r:id="rId4" imgW="7315200" imgH="952500" progId="Equation.3">
              <p:embed/>
            </p:oleObj>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561</TotalTime>
  <Words>846</Words>
  <Application>Microsoft Office PowerPoint</Application>
  <PresentationFormat>On-screen Show (4:3)</PresentationFormat>
  <Paragraphs>133</Paragraphs>
  <Slides>19</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19</vt:i4>
      </vt:variant>
    </vt:vector>
  </HeadingPairs>
  <TitlesOfParts>
    <vt:vector size="21" baseType="lpstr">
      <vt:lpstr>Office Theme</vt:lpstr>
      <vt:lpstr>Equation</vt:lpstr>
      <vt:lpstr>Yummm… Starbucks Coffee</vt:lpstr>
      <vt:lpstr>About Starbucks </vt:lpstr>
      <vt:lpstr>Starbucks Drinks</vt:lpstr>
      <vt:lpstr>Drink Sizes</vt:lpstr>
      <vt:lpstr>Observational study</vt:lpstr>
      <vt:lpstr>Chi- Square for Association Test 1</vt:lpstr>
      <vt:lpstr>Exploratory Data Analysis</vt:lpstr>
      <vt:lpstr>Chi –Square Assumptions</vt:lpstr>
      <vt:lpstr>Chi- Square Test for Association:  Gender vs. Drink Size</vt:lpstr>
      <vt:lpstr>Chi- Square for Association  Test 2 </vt:lpstr>
      <vt:lpstr>Exploratory Data Analysis</vt:lpstr>
      <vt:lpstr>Chi- Square for Association:  Drink Size vs. Drink Selection</vt:lpstr>
      <vt:lpstr>2 Proportion Z- Test:  Gender and Drink Selection</vt:lpstr>
      <vt:lpstr>Exploratory Data Analysis</vt:lpstr>
      <vt:lpstr>2 Proportion Z-Test Assumptions</vt:lpstr>
      <vt:lpstr>2-Proportion Z-Test:  Gender and Drink Selection</vt:lpstr>
      <vt:lpstr>Lurking Variables</vt:lpstr>
      <vt:lpstr>Personal Comments</vt:lpstr>
      <vt:lpstr>Conclusion</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Yummm… Starbucks Coffee</dc:title>
  <dc:creator> </dc:creator>
  <cp:lastModifiedBy>Lauren Senske</cp:lastModifiedBy>
  <cp:revision>57</cp:revision>
  <cp:lastPrinted>2009-01-23T01:50:42Z</cp:lastPrinted>
  <dcterms:created xsi:type="dcterms:W3CDTF">2009-01-23T01:07:29Z</dcterms:created>
  <dcterms:modified xsi:type="dcterms:W3CDTF">2009-01-27T13:34:40Z</dcterms:modified>
</cp:coreProperties>
</file>